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4" r:id="rId1"/>
  </p:sldMasterIdLst>
  <p:notesMasterIdLst>
    <p:notesMasterId r:id="rId45"/>
  </p:notesMasterIdLst>
  <p:sldIdLst>
    <p:sldId id="256" r:id="rId2"/>
    <p:sldId id="257" r:id="rId3"/>
    <p:sldId id="258" r:id="rId4"/>
    <p:sldId id="259" r:id="rId5"/>
    <p:sldId id="260" r:id="rId6"/>
    <p:sldId id="261" r:id="rId7"/>
    <p:sldId id="262" r:id="rId8"/>
    <p:sldId id="274" r:id="rId9"/>
    <p:sldId id="275" r:id="rId10"/>
    <p:sldId id="276" r:id="rId11"/>
    <p:sldId id="277" r:id="rId12"/>
    <p:sldId id="289" r:id="rId13"/>
    <p:sldId id="278" r:id="rId14"/>
    <p:sldId id="279" r:id="rId15"/>
    <p:sldId id="280" r:id="rId16"/>
    <p:sldId id="281" r:id="rId17"/>
    <p:sldId id="282" r:id="rId18"/>
    <p:sldId id="283" r:id="rId19"/>
    <p:sldId id="284" r:id="rId20"/>
    <p:sldId id="285" r:id="rId21"/>
    <p:sldId id="286" r:id="rId22"/>
    <p:sldId id="287" r:id="rId23"/>
    <p:sldId id="288" r:id="rId24"/>
    <p:sldId id="292" r:id="rId25"/>
    <p:sldId id="307" r:id="rId26"/>
    <p:sldId id="308" r:id="rId27"/>
    <p:sldId id="309" r:id="rId28"/>
    <p:sldId id="290" r:id="rId29"/>
    <p:sldId id="291"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0BC353-90AF-4571-B038-4517C336D78B}">
          <p14:sldIdLst>
            <p14:sldId id="256"/>
            <p14:sldId id="257"/>
            <p14:sldId id="258"/>
            <p14:sldId id="259"/>
            <p14:sldId id="260"/>
            <p14:sldId id="261"/>
            <p14:sldId id="262"/>
            <p14:sldId id="274"/>
            <p14:sldId id="275"/>
            <p14:sldId id="276"/>
            <p14:sldId id="277"/>
            <p14:sldId id="289"/>
            <p14:sldId id="278"/>
            <p14:sldId id="279"/>
            <p14:sldId id="280"/>
            <p14:sldId id="281"/>
            <p14:sldId id="282"/>
            <p14:sldId id="283"/>
            <p14:sldId id="284"/>
            <p14:sldId id="285"/>
            <p14:sldId id="286"/>
            <p14:sldId id="287"/>
            <p14:sldId id="288"/>
            <p14:sldId id="292"/>
            <p14:sldId id="307"/>
            <p14:sldId id="308"/>
            <p14:sldId id="309"/>
            <p14:sldId id="290"/>
            <p14:sldId id="291"/>
            <p14:sldId id="293"/>
            <p14:sldId id="294"/>
            <p14:sldId id="295"/>
            <p14:sldId id="296"/>
            <p14:sldId id="297"/>
            <p14:sldId id="298"/>
            <p14:sldId id="299"/>
            <p14:sldId id="300"/>
            <p14:sldId id="301"/>
            <p14:sldId id="302"/>
            <p14:sldId id="303"/>
            <p14:sldId id="304"/>
            <p14:sldId id="305"/>
            <p14:sldId id="3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F67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9" autoAdjust="0"/>
    <p:restoredTop sz="93011" autoAdjust="0"/>
  </p:normalViewPr>
  <p:slideViewPr>
    <p:cSldViewPr snapToGrid="0">
      <p:cViewPr varScale="1">
        <p:scale>
          <a:sx n="74" d="100"/>
          <a:sy n="74" d="100"/>
        </p:scale>
        <p:origin x="62" y="610"/>
      </p:cViewPr>
      <p:guideLst>
        <p:guide orient="horz" pos="2160"/>
        <p:guide pos="3840"/>
      </p:guideLst>
    </p:cSldViewPr>
  </p:slideViewPr>
  <p:outlineViewPr>
    <p:cViewPr>
      <p:scale>
        <a:sx n="33" d="100"/>
        <a:sy n="33" d="100"/>
      </p:scale>
      <p:origin x="246" y="192960"/>
    </p:cViewPr>
  </p:outlineViewPr>
  <p:notesTextViewPr>
    <p:cViewPr>
      <p:scale>
        <a:sx n="1" d="1"/>
        <a:sy n="1" d="1"/>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AFF31-7CF6-4EDA-997F-70134F77D69E}" type="datetimeFigureOut">
              <a:rPr lang="en-US" smtClean="0"/>
              <a:pPr/>
              <a:t>4/7/2026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19737-5EDD-4AC1-BDD4-64DE04AF9261}" type="slidenum">
              <a:rPr lang="en-US" smtClean="0"/>
              <a:pPr/>
              <a:t>‹#›</a:t>
            </a:fld>
            <a:endParaRPr lang="en-US"/>
          </a:p>
        </p:txBody>
      </p:sp>
    </p:spTree>
    <p:extLst>
      <p:ext uri="{BB962C8B-B14F-4D97-AF65-F5344CB8AC3E}">
        <p14:creationId xmlns:p14="http://schemas.microsoft.com/office/powerpoint/2010/main" val="125244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19737-5EDD-4AC1-BDD4-64DE04AF9261}" type="slidenum">
              <a:rPr lang="en-US" smtClean="0"/>
              <a:pPr/>
              <a:t>10</a:t>
            </a:fld>
            <a:endParaRPr lang="en-US"/>
          </a:p>
        </p:txBody>
      </p:sp>
    </p:spTree>
    <p:extLst>
      <p:ext uri="{BB962C8B-B14F-4D97-AF65-F5344CB8AC3E}">
        <p14:creationId xmlns:p14="http://schemas.microsoft.com/office/powerpoint/2010/main" val="275278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19737-5EDD-4AC1-BDD4-64DE04AF9261}" type="slidenum">
              <a:rPr lang="en-US" smtClean="0"/>
              <a:pPr/>
              <a:t>11</a:t>
            </a:fld>
            <a:endParaRPr lang="en-US"/>
          </a:p>
        </p:txBody>
      </p:sp>
    </p:spTree>
    <p:extLst>
      <p:ext uri="{BB962C8B-B14F-4D97-AF65-F5344CB8AC3E}">
        <p14:creationId xmlns:p14="http://schemas.microsoft.com/office/powerpoint/2010/main" val="274632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19737-5EDD-4AC1-BDD4-64DE04AF9261}" type="slidenum">
              <a:rPr lang="en-US" smtClean="0"/>
              <a:pPr/>
              <a:t>30</a:t>
            </a:fld>
            <a:endParaRPr lang="en-US"/>
          </a:p>
        </p:txBody>
      </p:sp>
    </p:spTree>
    <p:extLst>
      <p:ext uri="{BB962C8B-B14F-4D97-AF65-F5344CB8AC3E}">
        <p14:creationId xmlns:p14="http://schemas.microsoft.com/office/powerpoint/2010/main" val="302413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619737-5EDD-4AC1-BDD4-64DE04AF9261}" type="slidenum">
              <a:rPr lang="en-US" smtClean="0"/>
              <a:pPr/>
              <a:t>31</a:t>
            </a:fld>
            <a:endParaRPr lang="en-US"/>
          </a:p>
        </p:txBody>
      </p:sp>
    </p:spTree>
    <p:extLst>
      <p:ext uri="{BB962C8B-B14F-4D97-AF65-F5344CB8AC3E}">
        <p14:creationId xmlns:p14="http://schemas.microsoft.com/office/powerpoint/2010/main" val="204063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417668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31D99-B953-4C04-BCB5-43F7E380749F}"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411913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184892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127331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83014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17123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188365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73315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73582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422229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31D99-B953-4C04-BCB5-43F7E380749F}"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23972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F31D99-B953-4C04-BCB5-43F7E380749F}"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70342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F31D99-B953-4C04-BCB5-43F7E380749F}" type="datetimeFigureOut">
              <a:rPr lang="en-US" smtClean="0"/>
              <a:pPr/>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5309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F31D99-B953-4C04-BCB5-43F7E380749F}" type="datetimeFigureOut">
              <a:rPr lang="en-US" smtClean="0"/>
              <a:pPr/>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96594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31D99-B953-4C04-BCB5-43F7E380749F}" type="datetimeFigureOut">
              <a:rPr lang="en-US" smtClean="0"/>
              <a:pPr/>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36982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31D99-B953-4C04-BCB5-43F7E380749F}"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40385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F31D99-B953-4C04-BCB5-43F7E380749F}"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79B9D-28AE-47A5-ACC4-7C9A8E35ED6B}" type="slidenum">
              <a:rPr lang="en-US" smtClean="0"/>
              <a:pPr/>
              <a:t>‹#›</a:t>
            </a:fld>
            <a:endParaRPr lang="en-US"/>
          </a:p>
        </p:txBody>
      </p:sp>
    </p:spTree>
    <p:extLst>
      <p:ext uri="{BB962C8B-B14F-4D97-AF65-F5344CB8AC3E}">
        <p14:creationId xmlns:p14="http://schemas.microsoft.com/office/powerpoint/2010/main" val="298265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F31D99-B953-4C04-BCB5-43F7E380749F}" type="datetimeFigureOut">
              <a:rPr lang="en-US" smtClean="0"/>
              <a:pPr/>
              <a:t>4/7/2026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F79B9D-28AE-47A5-ACC4-7C9A8E35ED6B}" type="slidenum">
              <a:rPr lang="en-US" smtClean="0"/>
              <a:pPr/>
              <a:t>‹#›</a:t>
            </a:fld>
            <a:endParaRPr lang="en-US"/>
          </a:p>
        </p:txBody>
      </p:sp>
    </p:spTree>
    <p:extLst>
      <p:ext uri="{BB962C8B-B14F-4D97-AF65-F5344CB8AC3E}">
        <p14:creationId xmlns:p14="http://schemas.microsoft.com/office/powerpoint/2010/main" val="119043470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ECFE77CD-F2B1-495C-B545-2E3AFD86BC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 xmlns:a16="http://schemas.microsoft.com/office/drawing/2014/main" id="{013B91C3-C63F-444F-8DD1-6AA7C9EF07E2}"/>
              </a:ext>
            </a:extLst>
          </p:cNvPr>
          <p:cNvSpPr txBox="1"/>
          <p:nvPr/>
        </p:nvSpPr>
        <p:spPr>
          <a:xfrm>
            <a:off x="3412066" y="2412998"/>
            <a:ext cx="8373533" cy="923330"/>
          </a:xfrm>
          <a:prstGeom prst="rect">
            <a:avLst/>
          </a:prstGeom>
          <a:noFill/>
        </p:spPr>
        <p:txBody>
          <a:bodyPr wrap="square" rtlCol="0">
            <a:spAutoFit/>
          </a:bodyPr>
          <a:lstStyle/>
          <a:p>
            <a:pPr algn="ctr"/>
            <a:endParaRPr lang="en-US" sz="3600" b="1" dirty="0"/>
          </a:p>
          <a:p>
            <a:endParaRPr lang="en-US" dirty="0"/>
          </a:p>
        </p:txBody>
      </p:sp>
      <p:sp>
        <p:nvSpPr>
          <p:cNvPr id="7" name="Rectangle 6"/>
          <p:cNvSpPr/>
          <p:nvPr/>
        </p:nvSpPr>
        <p:spPr>
          <a:xfrm>
            <a:off x="3513763" y="4726113"/>
            <a:ext cx="8373436" cy="18941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Castellar" pitchFamily="18" charset="0"/>
              </a:rPr>
              <a:t>Arkivi</a:t>
            </a:r>
            <a:r>
              <a:rPr lang="en-US" sz="2000" b="1" dirty="0" smtClean="0">
                <a:solidFill>
                  <a:schemeClr val="tx1"/>
                </a:solidFill>
                <a:latin typeface="Castellar" pitchFamily="18" charset="0"/>
              </a:rPr>
              <a:t> </a:t>
            </a:r>
            <a:r>
              <a:rPr lang="en-US" sz="2000" b="1" dirty="0" err="1" smtClean="0">
                <a:solidFill>
                  <a:schemeClr val="tx1"/>
                </a:solidFill>
                <a:latin typeface="Castellar" pitchFamily="18" charset="0"/>
              </a:rPr>
              <a:t>qËndror</a:t>
            </a:r>
            <a:r>
              <a:rPr lang="en-US" sz="2000" b="1" dirty="0" smtClean="0">
                <a:solidFill>
                  <a:schemeClr val="tx1"/>
                </a:solidFill>
                <a:latin typeface="Castellar" pitchFamily="18" charset="0"/>
              </a:rPr>
              <a:t> </a:t>
            </a:r>
            <a:r>
              <a:rPr lang="en-US" sz="2000" b="1" dirty="0" err="1" smtClean="0">
                <a:solidFill>
                  <a:schemeClr val="tx1"/>
                </a:solidFill>
                <a:latin typeface="Castellar" pitchFamily="18" charset="0"/>
              </a:rPr>
              <a:t>shtetËror</a:t>
            </a:r>
            <a:r>
              <a:rPr lang="en-US" sz="2000" b="1" dirty="0" smtClean="0">
                <a:solidFill>
                  <a:schemeClr val="tx1"/>
                </a:solidFill>
                <a:latin typeface="Castellar" pitchFamily="18" charset="0"/>
              </a:rPr>
              <a:t> I </a:t>
            </a:r>
            <a:r>
              <a:rPr lang="en-US" sz="2000" b="1" dirty="0" err="1" smtClean="0">
                <a:solidFill>
                  <a:schemeClr val="tx1"/>
                </a:solidFill>
                <a:latin typeface="Castellar" pitchFamily="18" charset="0"/>
              </a:rPr>
              <a:t>drejtËsisË</a:t>
            </a:r>
            <a:r>
              <a:rPr lang="en-US" sz="2000" b="1" dirty="0" smtClean="0">
                <a:solidFill>
                  <a:schemeClr val="tx1"/>
                </a:solidFill>
                <a:latin typeface="Castellar" pitchFamily="18" charset="0"/>
              </a:rPr>
              <a:t> </a:t>
            </a:r>
            <a:r>
              <a:rPr lang="en-US" sz="2000" b="1" dirty="0" err="1" smtClean="0">
                <a:solidFill>
                  <a:schemeClr val="tx1"/>
                </a:solidFill>
                <a:latin typeface="Castellar" pitchFamily="18" charset="0"/>
              </a:rPr>
              <a:t>organizon</a:t>
            </a:r>
            <a:r>
              <a:rPr lang="en-US" sz="2000" b="1" dirty="0" smtClean="0">
                <a:solidFill>
                  <a:schemeClr val="tx1"/>
                </a:solidFill>
                <a:latin typeface="Castellar" pitchFamily="18" charset="0"/>
              </a:rPr>
              <a:t> </a:t>
            </a:r>
            <a:r>
              <a:rPr lang="en-US" sz="2000" b="1" dirty="0" err="1" smtClean="0">
                <a:solidFill>
                  <a:schemeClr val="tx1"/>
                </a:solidFill>
                <a:latin typeface="Castellar" pitchFamily="18" charset="0"/>
              </a:rPr>
              <a:t>TRAJNIMin</a:t>
            </a:r>
            <a:r>
              <a:rPr lang="en-US" sz="2000" b="1" dirty="0" smtClean="0">
                <a:solidFill>
                  <a:schemeClr val="tx1"/>
                </a:solidFill>
                <a:latin typeface="Castellar" pitchFamily="18" charset="0"/>
              </a:rPr>
              <a:t> </a:t>
            </a:r>
            <a:r>
              <a:rPr lang="en-US" sz="2000" b="1" dirty="0">
                <a:solidFill>
                  <a:schemeClr val="tx1"/>
                </a:solidFill>
                <a:latin typeface="Castellar" pitchFamily="18" charset="0"/>
              </a:rPr>
              <a:t>e</a:t>
            </a:r>
            <a:r>
              <a:rPr lang="en-US" sz="2000" b="1" dirty="0" smtClean="0">
                <a:solidFill>
                  <a:schemeClr val="tx1"/>
                </a:solidFill>
                <a:latin typeface="Castellar" pitchFamily="18" charset="0"/>
              </a:rPr>
              <a:t> </a:t>
            </a:r>
            <a:r>
              <a:rPr lang="en-US" sz="2000" b="1" dirty="0">
                <a:solidFill>
                  <a:schemeClr val="tx1"/>
                </a:solidFill>
                <a:latin typeface="Castellar" pitchFamily="18" charset="0"/>
              </a:rPr>
              <a:t>ARKIVISTVE T</a:t>
            </a:r>
            <a:r>
              <a:rPr lang="en-US" sz="2000" b="1" dirty="0">
                <a:solidFill>
                  <a:schemeClr val="tx1"/>
                </a:solidFill>
                <a:latin typeface="Times New Roman"/>
                <a:cs typeface="Times New Roman"/>
              </a:rPr>
              <a:t>Ȅ</a:t>
            </a:r>
            <a:r>
              <a:rPr lang="en-US" sz="2000" b="1" dirty="0">
                <a:solidFill>
                  <a:schemeClr val="tx1"/>
                </a:solidFill>
                <a:latin typeface="Castellar" pitchFamily="18" charset="0"/>
              </a:rPr>
              <a:t> </a:t>
            </a:r>
            <a:r>
              <a:rPr lang="en-US" sz="2000" b="1" dirty="0" smtClean="0">
                <a:solidFill>
                  <a:schemeClr val="tx1"/>
                </a:solidFill>
                <a:latin typeface="Castellar" pitchFamily="18" charset="0"/>
              </a:rPr>
              <a:t>SISTEMIT TË DREJTËSISË TË </a:t>
            </a:r>
            <a:r>
              <a:rPr lang="en-US" sz="2000" b="1" dirty="0" err="1" smtClean="0">
                <a:solidFill>
                  <a:schemeClr val="tx1"/>
                </a:solidFill>
                <a:latin typeface="Castellar" pitchFamily="18" charset="0"/>
              </a:rPr>
              <a:t>TË</a:t>
            </a:r>
            <a:r>
              <a:rPr lang="en-US" sz="2000" b="1" dirty="0" smtClean="0">
                <a:solidFill>
                  <a:schemeClr val="tx1"/>
                </a:solidFill>
                <a:latin typeface="Castellar" pitchFamily="18" charset="0"/>
              </a:rPr>
              <a:t> GJITHA NIVELEVE NË BASHKËPUNIM ME DREJTORINË E PËRGJITHSHME TË ARKIVAVE </a:t>
            </a:r>
            <a:endParaRPr lang="en-US" sz="2000" b="1" dirty="0">
              <a:solidFill>
                <a:schemeClr val="tx1"/>
              </a:solidFill>
              <a:latin typeface="Castellar" pitchFamily="18" charset="0"/>
            </a:endParaRPr>
          </a:p>
          <a:p>
            <a:pPr algn="ctr"/>
            <a:r>
              <a:rPr lang="en-US" sz="2000" b="1" dirty="0">
                <a:solidFill>
                  <a:schemeClr val="tx1"/>
                </a:solidFill>
                <a:latin typeface="Castellar" pitchFamily="18" charset="0"/>
              </a:rPr>
              <a:t>DATAT  21-22 QERSHOR 2023</a:t>
            </a:r>
          </a:p>
        </p:txBody>
      </p:sp>
      <p:sp>
        <p:nvSpPr>
          <p:cNvPr id="2" name="Ovale 1">
            <a:extLst>
              <a:ext uri="{FF2B5EF4-FFF2-40B4-BE49-F238E27FC236}">
                <a16:creationId xmlns="" xmlns:a16="http://schemas.microsoft.com/office/drawing/2014/main" id="{132AF9C0-5503-F628-704F-9C2B8E792504}"/>
              </a:ext>
            </a:extLst>
          </p:cNvPr>
          <p:cNvSpPr/>
          <p:nvPr/>
        </p:nvSpPr>
        <p:spPr>
          <a:xfrm>
            <a:off x="139960" y="4451785"/>
            <a:ext cx="3272106" cy="2168434"/>
          </a:xfrm>
          <a:prstGeom prst="ellipse">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Pregatiti</a:t>
            </a:r>
            <a:r>
              <a:rPr lang="en-US" b="1" dirty="0"/>
              <a:t>: </a:t>
            </a:r>
          </a:p>
          <a:p>
            <a:pPr algn="ctr"/>
            <a:r>
              <a:rPr lang="en-US" b="1" dirty="0"/>
              <a:t>ZEQIR ZEQAJ</a:t>
            </a:r>
          </a:p>
          <a:p>
            <a:pPr algn="ctr"/>
            <a:r>
              <a:rPr lang="en-US" sz="1600" b="1" dirty="0" smtClean="0"/>
              <a:t>DREJTUES </a:t>
            </a:r>
            <a:r>
              <a:rPr lang="en-US" sz="1600" b="1" dirty="0" smtClean="0"/>
              <a:t>I ARKIVIT QENDROR SHTETËROR TË DREJTËSIË</a:t>
            </a:r>
            <a:endParaRPr lang="en-US" sz="1600" b="1" dirty="0"/>
          </a:p>
        </p:txBody>
      </p:sp>
      <p:pic>
        <p:nvPicPr>
          <p:cNvPr id="3" name="Picture 2" descr="IMG_26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619" y="113015"/>
            <a:ext cx="8260422" cy="3914455"/>
          </a:xfrm>
          <a:prstGeom prst="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27493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01003" y="154113"/>
            <a:ext cx="10399594" cy="945222"/>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sq-AL" sz="2400" b="1" dirty="0">
                <a:solidFill>
                  <a:schemeClr val="tx1"/>
                </a:solidFill>
                <a:latin typeface="Times New Roman" pitchFamily="18" charset="0"/>
                <a:cs typeface="Times New Roman" pitchFamily="18" charset="0"/>
              </a:rPr>
              <a:t>Organizimi i brendshëm i dosjes</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fashikullit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hetimor</a:t>
            </a:r>
            <a:r>
              <a:rPr lang="sq-AL" sz="2400" b="1" dirty="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a:p>
            <a:pPr algn="ctr">
              <a:buFont typeface="Wingdings" pitchFamily="2" charset="2"/>
              <a:buChar char="Ø"/>
            </a:pPr>
            <a:endParaRPr lang="en-US" dirty="0"/>
          </a:p>
        </p:txBody>
      </p:sp>
      <p:sp>
        <p:nvSpPr>
          <p:cNvPr id="5" name="Rounded Rectangle 4"/>
          <p:cNvSpPr/>
          <p:nvPr/>
        </p:nvSpPr>
        <p:spPr>
          <a:xfrm>
            <a:off x="1296536" y="1419368"/>
            <a:ext cx="10577015" cy="1214650"/>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1.Organizimi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fondkrijuesit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sistemit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gjyqësor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Prokuroritë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ndryshme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njësia</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tek</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dokumentet</a:t>
            </a:r>
            <a:r>
              <a:rPr lang="en-US" sz="2000" b="1" dirty="0">
                <a:solidFill>
                  <a:schemeClr val="tx1"/>
                </a:solidFill>
                <a:latin typeface="Times New Roman" pitchFamily="18" charset="0"/>
                <a:cs typeface="Times New Roman" pitchFamily="18" charset="0"/>
              </a:rPr>
              <a:t> administrative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formuara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publik,shtetrorë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privat</a:t>
            </a:r>
            <a:r>
              <a:rPr lang="en-US" sz="2000" b="1" dirty="0">
                <a:solidFill>
                  <a:schemeClr val="tx1"/>
                </a:solidFill>
                <a:latin typeface="Times New Roman" pitchFamily="18" charset="0"/>
                <a:cs typeface="Times New Roman" pitchFamily="18" charset="0"/>
              </a:rPr>
              <a:t>.</a:t>
            </a:r>
          </a:p>
        </p:txBody>
      </p:sp>
      <p:sp>
        <p:nvSpPr>
          <p:cNvPr id="6" name="Rounded Rectangle 5"/>
          <p:cNvSpPr/>
          <p:nvPr/>
        </p:nvSpPr>
        <p:spPr>
          <a:xfrm>
            <a:off x="1091821" y="2797792"/>
            <a:ext cx="10686197" cy="12828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2.Fondkrijuesi </a:t>
            </a:r>
            <a:r>
              <a:rPr lang="en-US" sz="2000" b="1" dirty="0" err="1">
                <a:solidFill>
                  <a:schemeClr val="tx1"/>
                </a:solidFill>
                <a:latin typeface="Times New Roman" pitchFamily="18" charset="0"/>
                <a:cs typeface="Times New Roman" pitchFamily="18" charset="0"/>
              </a:rPr>
              <a:t>hetimor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sistemin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gjyqësor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 </a:t>
            </a:r>
            <a:r>
              <a:rPr lang="en-US" sz="2000" b="1" dirty="0" err="1">
                <a:solidFill>
                  <a:schemeClr val="tx1"/>
                </a:solidFill>
                <a:latin typeface="Times New Roman" pitchFamily="18" charset="0"/>
                <a:cs typeface="Times New Roman" pitchFamily="18" charset="0"/>
              </a:rPr>
              <a:t>prokororia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praktikën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formimit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njesisë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a:t>
            </a:r>
            <a:r>
              <a:rPr lang="en-US" sz="2000" b="1" dirty="0" err="1">
                <a:solidFill>
                  <a:schemeClr val="tx1"/>
                </a:solidFill>
                <a:latin typeface="Times New Roman" pitchFamily="18" charset="0"/>
                <a:cs typeface="Times New Roman" pitchFamily="18" charset="0"/>
              </a:rPr>
              <a:t>dosjes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kanë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përcaktuar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çështjes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penale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mbi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bazën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bërë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kallzimi</a:t>
            </a:r>
            <a:r>
              <a:rPr lang="en-US" sz="2000" b="1" dirty="0">
                <a:solidFill>
                  <a:schemeClr val="tx1"/>
                </a:solidFill>
                <a:latin typeface="Times New Roman" pitchFamily="18" charset="0"/>
                <a:cs typeface="Times New Roman" pitchFamily="18" charset="0"/>
              </a:rPr>
              <a:t> penal. </a:t>
            </a:r>
          </a:p>
        </p:txBody>
      </p:sp>
      <p:sp>
        <p:nvSpPr>
          <p:cNvPr id="7" name="Rounded Rectangle 6"/>
          <p:cNvSpPr/>
          <p:nvPr/>
        </p:nvSpPr>
        <p:spPr>
          <a:xfrm>
            <a:off x="1064526" y="4285398"/>
            <a:ext cx="10631606" cy="1050878"/>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3.Dokumentet e </a:t>
            </a:r>
            <a:r>
              <a:rPr lang="en-US" sz="2000" b="1" dirty="0" err="1">
                <a:solidFill>
                  <a:schemeClr val="tx1"/>
                </a:solidFill>
                <a:latin typeface="Times New Roman" pitchFamily="18" charset="0"/>
                <a:cs typeface="Times New Roman" pitchFamily="18" charset="0"/>
              </a:rPr>
              <a:t>dosjes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fillojnë</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kallzimin</a:t>
            </a:r>
            <a:r>
              <a:rPr lang="en-US" sz="2000" b="1" dirty="0">
                <a:solidFill>
                  <a:schemeClr val="tx1"/>
                </a:solidFill>
                <a:latin typeface="Times New Roman" pitchFamily="18" charset="0"/>
                <a:cs typeface="Times New Roman" pitchFamily="18" charset="0"/>
              </a:rPr>
              <a:t> penal e </a:t>
            </a:r>
            <a:r>
              <a:rPr lang="en-US" sz="2000" b="1" dirty="0" err="1">
                <a:solidFill>
                  <a:schemeClr val="tx1"/>
                </a:solidFill>
                <a:latin typeface="Times New Roman" pitchFamily="18" charset="0"/>
                <a:cs typeface="Times New Roman" pitchFamily="18" charset="0"/>
              </a:rPr>
              <a:t>pastaj</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faktojnë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çështjes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penale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procesit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hertimor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arritur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vendim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procedimit</a:t>
            </a:r>
            <a:r>
              <a:rPr lang="en-US" sz="2000" b="1" dirty="0">
                <a:solidFill>
                  <a:schemeClr val="tx1"/>
                </a:solidFill>
                <a:latin typeface="Times New Roman" pitchFamily="18" charset="0"/>
                <a:cs typeface="Times New Roman" pitchFamily="18" charset="0"/>
              </a:rPr>
              <a:t> penal</a:t>
            </a:r>
          </a:p>
        </p:txBody>
      </p:sp>
      <p:sp>
        <p:nvSpPr>
          <p:cNvPr id="8" name="Rounded Rectangle 7"/>
          <p:cNvSpPr/>
          <p:nvPr/>
        </p:nvSpPr>
        <p:spPr>
          <a:xfrm>
            <a:off x="1050878" y="5445458"/>
            <a:ext cx="10713491" cy="1078172"/>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 4.Dokumentet </a:t>
            </a:r>
            <a:r>
              <a:rPr lang="en-US" sz="2000" b="1" dirty="0" err="1">
                <a:solidFill>
                  <a:srgbClr val="212121"/>
                </a:solidFill>
                <a:latin typeface="Times New Roman" pitchFamily="18" charset="0"/>
                <a:cs typeface="Times New Roman" pitchFamily="18" charset="0"/>
              </a:rPr>
              <a:t>pjesë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përbërse</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fashikullit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hetimor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janë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prova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fakte</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lloje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shkresash</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që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vijnë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nga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fondkrijues</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ndryshëm</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cilat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vertetojnë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akuzën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dhe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konkludojnë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procedimin</a:t>
            </a:r>
            <a:r>
              <a:rPr lang="en-US" sz="2000" b="1" dirty="0">
                <a:solidFill>
                  <a:srgbClr val="212121"/>
                </a:solidFill>
                <a:latin typeface="Times New Roman" pitchFamily="18" charset="0"/>
                <a:cs typeface="Times New Roman" pitchFamily="18" charset="0"/>
              </a:rPr>
              <a:t> penal.  </a:t>
            </a:r>
          </a:p>
          <a:p>
            <a:pPr algn="ctr"/>
            <a:endParaRPr lang="en-US" dirty="0"/>
          </a:p>
        </p:txBody>
      </p:sp>
    </p:spTree>
    <p:extLst>
      <p:ext uri="{BB962C8B-B14F-4D97-AF65-F5344CB8AC3E}">
        <p14:creationId xmlns:p14="http://schemas.microsoft.com/office/powerpoint/2010/main" val="422904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382137"/>
            <a:ext cx="10399593" cy="2006221"/>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5.      </a:t>
            </a:r>
            <a:r>
              <a:rPr lang="en-US" sz="2000" b="1" dirty="0" err="1">
                <a:solidFill>
                  <a:schemeClr val="tx1"/>
                </a:solidFill>
                <a:latin typeface="Times New Roman" pitchFamily="18" charset="0"/>
                <a:cs typeface="Times New Roman" pitchFamily="18" charset="0"/>
              </a:rPr>
              <a:t>Praktika</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tillë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institucioneve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shtetërore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cilat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sh</a:t>
            </a:r>
            <a:r>
              <a:rPr lang="en-US" sz="2000" b="1" dirty="0" err="1">
                <a:solidFill>
                  <a:schemeClr val="tx1"/>
                </a:solidFill>
                <a:latin typeface="Times New Roman"/>
                <a:cs typeface="Times New Roman"/>
              </a:rPr>
              <a:t>ȅ</a:t>
            </a:r>
            <a:r>
              <a:rPr lang="en-US" sz="2000" b="1" dirty="0" err="1">
                <a:solidFill>
                  <a:schemeClr val="tx1"/>
                </a:solidFill>
                <a:latin typeface="Times New Roman" pitchFamily="18" charset="0"/>
                <a:cs typeface="Times New Roman" pitchFamily="18" charset="0"/>
              </a:rPr>
              <a:t>rbejnë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fakte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dhe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dëshmi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verbale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deshmitaresh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apo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akuzuarish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përshkruara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dorëshkrim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gjatë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seancave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hetimire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përben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praktikën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arkivore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njesie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Dosje,fashikulli</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cila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lidhet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sipas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mënyre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veçantë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tipologjike</a:t>
            </a:r>
            <a:r>
              <a:rPr lang="en-US" sz="2000" b="1" dirty="0">
                <a:solidFill>
                  <a:schemeClr val="tx1"/>
                </a:solidFill>
                <a:latin typeface="Times New Roman" pitchFamily="18" charset="0"/>
                <a:cs typeface="Times New Roman" pitchFamily="18" charset="0"/>
              </a:rPr>
              <a:t>) duke u  </a:t>
            </a:r>
            <a:r>
              <a:rPr lang="en-US" sz="2000" b="1" dirty="0" err="1">
                <a:solidFill>
                  <a:srgbClr val="0070C0"/>
                </a:solidFill>
                <a:latin typeface="Times New Roman" pitchFamily="18" charset="0"/>
                <a:cs typeface="Times New Roman" pitchFamily="18" charset="0"/>
              </a:rPr>
              <a:t>identifikuar</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si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njësi</a:t>
            </a:r>
            <a:r>
              <a:rPr lang="en-US" sz="2000" b="1" dirty="0">
                <a:solidFill>
                  <a:srgbClr val="0070C0"/>
                </a:solidFill>
                <a:latin typeface="Times New Roman" pitchFamily="18" charset="0"/>
                <a:cs typeface="Times New Roman" pitchFamily="18" charset="0"/>
              </a:rPr>
              <a:t> </a:t>
            </a:r>
            <a:r>
              <a:rPr lang="en-US" sz="2000" b="1" dirty="0" err="1">
                <a:solidFill>
                  <a:srgbClr val="0070C0"/>
                </a:solidFill>
                <a:latin typeface="Times New Roman" pitchFamily="18" charset="0"/>
                <a:cs typeface="Times New Roman" pitchFamily="18" charset="0"/>
              </a:rPr>
              <a:t>ruajtje</a:t>
            </a:r>
            <a:r>
              <a:rPr lang="en-US" sz="2000" b="1" dirty="0">
                <a:solidFill>
                  <a:srgbClr val="0070C0"/>
                </a:solidFill>
                <a:latin typeface="Times New Roman" pitchFamily="18" charset="0"/>
                <a:cs typeface="Times New Roman" pitchFamily="18" charset="0"/>
              </a:rPr>
              <a:t> me </a:t>
            </a:r>
            <a:r>
              <a:rPr lang="en-US" sz="2000" b="1" dirty="0" err="1">
                <a:solidFill>
                  <a:srgbClr val="FF0000"/>
                </a:solidFill>
                <a:latin typeface="Times New Roman" pitchFamily="18" charset="0"/>
                <a:cs typeface="Times New Roman" pitchFamily="18" charset="0"/>
              </a:rPr>
              <a:t>numrin</a:t>
            </a:r>
            <a:r>
              <a:rPr lang="en-US" sz="2000" b="1" dirty="0">
                <a:solidFill>
                  <a:srgbClr val="FF0000"/>
                </a:solidFill>
                <a:latin typeface="Times New Roman" pitchFamily="18" charset="0"/>
                <a:cs typeface="Times New Roman" pitchFamily="18" charset="0"/>
              </a:rPr>
              <a:t> e </a:t>
            </a:r>
            <a:r>
              <a:rPr lang="en-US" sz="2000" b="1" dirty="0" err="1">
                <a:solidFill>
                  <a:srgbClr val="FF0000"/>
                </a:solidFill>
                <a:latin typeface="Times New Roman" pitchFamily="18" charset="0"/>
                <a:cs typeface="Times New Roman" pitchFamily="18" charset="0"/>
              </a:rPr>
              <a:t>procedimit</a:t>
            </a:r>
            <a:r>
              <a:rPr lang="en-US" sz="2000" b="1" dirty="0">
                <a:solidFill>
                  <a:srgbClr val="FF0000"/>
                </a:solidFill>
                <a:latin typeface="Times New Roman" pitchFamily="18" charset="0"/>
                <a:cs typeface="Times New Roman" pitchFamily="18" charset="0"/>
              </a:rPr>
              <a:t> penal  </a:t>
            </a:r>
            <a:r>
              <a:rPr lang="en-US" sz="2000" b="1" dirty="0" err="1">
                <a:solidFill>
                  <a:srgbClr val="FF0000"/>
                </a:solidFill>
                <a:latin typeface="Times New Roman" pitchFamily="18" charset="0"/>
                <a:cs typeface="Times New Roman" pitchFamily="18" charset="0"/>
              </a:rPr>
              <a:t>dhe</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daten</a:t>
            </a:r>
            <a:r>
              <a:rPr lang="en-US" sz="2000" b="1" dirty="0">
                <a:solidFill>
                  <a:srgbClr val="FF0000"/>
                </a:solidFill>
                <a:latin typeface="Times New Roman" pitchFamily="18" charset="0"/>
                <a:cs typeface="Times New Roman" pitchFamily="18" charset="0"/>
              </a:rPr>
              <a:t> e </a:t>
            </a:r>
            <a:r>
              <a:rPr lang="en-US" sz="2000" b="1" dirty="0" err="1">
                <a:solidFill>
                  <a:srgbClr val="FF0000"/>
                </a:solidFill>
                <a:latin typeface="Times New Roman" pitchFamily="18" charset="0"/>
                <a:cs typeface="Times New Roman" pitchFamily="18" charset="0"/>
              </a:rPr>
              <a:t>tij</a:t>
            </a:r>
            <a:r>
              <a:rPr lang="en-US" sz="2000" b="1" dirty="0">
                <a:solidFill>
                  <a:srgbClr val="FF0000"/>
                </a:solidFill>
                <a:latin typeface="Times New Roman" pitchFamily="18" charset="0"/>
                <a:cs typeface="Times New Roman" pitchFamily="18" charset="0"/>
              </a:rPr>
              <a:t>. </a:t>
            </a:r>
          </a:p>
          <a:p>
            <a:endParaRPr lang="en-US" dirty="0">
              <a:ln w="57150">
                <a:solidFill>
                  <a:schemeClr val="tx1"/>
                </a:solidFill>
              </a:ln>
              <a:solidFill>
                <a:srgbClr val="FF0000"/>
              </a:solidFill>
            </a:endParaRPr>
          </a:p>
        </p:txBody>
      </p:sp>
      <p:sp>
        <p:nvSpPr>
          <p:cNvPr id="3" name="Rectangle 2"/>
          <p:cNvSpPr/>
          <p:nvPr/>
        </p:nvSpPr>
        <p:spPr>
          <a:xfrm>
            <a:off x="1105469" y="2634019"/>
            <a:ext cx="10672549" cy="1569492"/>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6. </a:t>
            </a:r>
            <a:r>
              <a:rPr lang="en-US" sz="2000" b="1" dirty="0" err="1">
                <a:solidFill>
                  <a:schemeClr val="tx1"/>
                </a:solidFill>
                <a:latin typeface="Times New Roman" pitchFamily="18" charset="0"/>
                <a:cs typeface="Times New Roman" pitchFamily="18" charset="0"/>
              </a:rPr>
              <a:t>Njësitë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Dosjet,fashikujt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formohen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gjatë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procesit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dhe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përfundojnë</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aktin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procedimit</a:t>
            </a:r>
            <a:r>
              <a:rPr lang="en-US" sz="2000" b="1" dirty="0">
                <a:solidFill>
                  <a:schemeClr val="tx1"/>
                </a:solidFill>
                <a:latin typeface="Times New Roman" pitchFamily="18" charset="0"/>
                <a:cs typeface="Times New Roman" pitchFamily="18" charset="0"/>
              </a:rPr>
              <a:t> penal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merr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perfundimtare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juridike</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komunikimin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tij</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para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trupës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gjykuese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pushimin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çështjës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apo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mosfillimin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sajë</a:t>
            </a:r>
            <a:r>
              <a:rPr lang="en-US" sz="2000" b="1" dirty="0">
                <a:solidFill>
                  <a:schemeClr val="tx1"/>
                </a:solidFill>
                <a:latin typeface="Times New Roman" pitchFamily="18" charset="0"/>
                <a:cs typeface="Times New Roman" pitchFamily="18" charset="0"/>
              </a:rPr>
              <a:t> .</a:t>
            </a:r>
          </a:p>
        </p:txBody>
      </p:sp>
      <p:sp>
        <p:nvSpPr>
          <p:cNvPr id="4" name="Rounded Rectangle 3"/>
          <p:cNvSpPr/>
          <p:nvPr/>
        </p:nvSpPr>
        <p:spPr>
          <a:xfrm>
            <a:off x="368490" y="4435522"/>
            <a:ext cx="11627892" cy="859809"/>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latin typeface="Times New Roman" pitchFamily="18" charset="0"/>
                <a:cs typeface="Times New Roman" pitchFamily="18" charset="0"/>
              </a:rPr>
              <a:t>7.</a:t>
            </a:r>
            <a:r>
              <a:rPr lang="sq-AL" sz="2000" b="1" dirty="0">
                <a:solidFill>
                  <a:schemeClr val="tx1"/>
                </a:solidFill>
                <a:latin typeface="Times New Roman" pitchFamily="18" charset="0"/>
                <a:cs typeface="Times New Roman" pitchFamily="18" charset="0"/>
              </a:rPr>
              <a:t>Dokumentet me fuqi juridike klasifikohen në vitin që ato hyjnë në fuqi, sipas ligjeve që i përcaktojnë</a:t>
            </a:r>
            <a:r>
              <a:rPr lang="sq-AL" dirty="0"/>
              <a:t>.</a:t>
            </a:r>
            <a:endParaRPr lang="en-US" dirty="0"/>
          </a:p>
          <a:p>
            <a:pPr algn="ctr"/>
            <a:endParaRPr lang="en-US" dirty="0"/>
          </a:p>
        </p:txBody>
      </p:sp>
      <p:sp>
        <p:nvSpPr>
          <p:cNvPr id="5" name="Rectangle 4"/>
          <p:cNvSpPr/>
          <p:nvPr/>
        </p:nvSpPr>
        <p:spPr>
          <a:xfrm>
            <a:off x="586854" y="5568287"/>
            <a:ext cx="11313994" cy="1023582"/>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212121"/>
                </a:solidFill>
                <a:latin typeface="Times New Roman" pitchFamily="18" charset="0"/>
                <a:cs typeface="Times New Roman" pitchFamily="18" charset="0"/>
              </a:rPr>
              <a:t>8.Njësia e </a:t>
            </a:r>
            <a:r>
              <a:rPr lang="en-US" sz="2000" b="1" dirty="0" err="1">
                <a:solidFill>
                  <a:srgbClr val="212121"/>
                </a:solidFill>
                <a:latin typeface="Times New Roman" pitchFamily="18" charset="0"/>
                <a:cs typeface="Times New Roman" pitchFamily="18" charset="0"/>
              </a:rPr>
              <a:t>ruajtjës</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hetimore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regjistrohet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regjistrin</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posacëm</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dhe</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dorëzohet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nga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Sekretaria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hetmore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sekretarinë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gjyqësore</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të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gjykatës</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së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shkallës</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përkatëse</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për</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gjykim</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Kopja</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identike</a:t>
            </a:r>
            <a:r>
              <a:rPr lang="en-US" sz="2000" b="1" dirty="0" smtClean="0">
                <a:solidFill>
                  <a:srgbClr val="212121"/>
                </a:solidFill>
                <a:latin typeface="Times New Roman" pitchFamily="18" charset="0"/>
                <a:cs typeface="Times New Roman" pitchFamily="18" charset="0"/>
              </a:rPr>
              <a:t> e </a:t>
            </a:r>
            <a:r>
              <a:rPr lang="en-US" sz="2000" b="1" dirty="0" err="1" smtClean="0">
                <a:solidFill>
                  <a:srgbClr val="212121"/>
                </a:solidFill>
                <a:latin typeface="Times New Roman" pitchFamily="18" charset="0"/>
                <a:cs typeface="Times New Roman" pitchFamily="18" charset="0"/>
              </a:rPr>
              <a:t>saj</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i</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dorëzohet</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prokurorit</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të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çështjes</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për</a:t>
            </a:r>
            <a:r>
              <a:rPr lang="en-US" sz="2000" b="1" dirty="0" smtClean="0">
                <a:solidFill>
                  <a:srgbClr val="212121"/>
                </a:solidFill>
                <a:latin typeface="Times New Roman" pitchFamily="18" charset="0"/>
                <a:cs typeface="Times New Roman" pitchFamily="18" charset="0"/>
              </a:rPr>
              <a:t> ta </a:t>
            </a:r>
            <a:r>
              <a:rPr lang="en-US" sz="2000" b="1" dirty="0" err="1" smtClean="0">
                <a:solidFill>
                  <a:srgbClr val="212121"/>
                </a:solidFill>
                <a:latin typeface="Times New Roman" pitchFamily="18" charset="0"/>
                <a:cs typeface="Times New Roman" pitchFamily="18" charset="0"/>
              </a:rPr>
              <a:t>mbrojtur</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në</a:t>
            </a:r>
            <a:r>
              <a:rPr lang="en-US" sz="2000" b="1" dirty="0" smtClean="0">
                <a:solidFill>
                  <a:srgbClr val="212121"/>
                </a:solidFill>
                <a:latin typeface="Times New Roman" pitchFamily="18" charset="0"/>
                <a:cs typeface="Times New Roman" pitchFamily="18" charset="0"/>
              </a:rPr>
              <a:t> séance </a:t>
            </a:r>
            <a:r>
              <a:rPr lang="en-US" sz="2000" b="1" dirty="0" err="1" smtClean="0">
                <a:solidFill>
                  <a:srgbClr val="212121"/>
                </a:solidFill>
                <a:latin typeface="Times New Roman" pitchFamily="18" charset="0"/>
                <a:cs typeface="Times New Roman" pitchFamily="18" charset="0"/>
              </a:rPr>
              <a:t>gjyqësore</a:t>
            </a:r>
            <a:r>
              <a:rPr lang="en-US" sz="2000" b="1" dirty="0" smtClean="0">
                <a:solidFill>
                  <a:srgbClr val="212121"/>
                </a:solidFill>
                <a:latin typeface="Times New Roman" pitchFamily="18" charset="0"/>
                <a:cs typeface="Times New Roman" pitchFamily="18" charset="0"/>
              </a:rPr>
              <a:t>.</a:t>
            </a:r>
            <a:endParaRPr lang="en-US" sz="2000" b="1" dirty="0">
              <a:solidFill>
                <a:srgbClr val="212121"/>
              </a:solidFill>
              <a:latin typeface="Times New Roman" pitchFamily="18" charset="0"/>
              <a:cs typeface="Times New Roman" pitchFamily="18" charset="0"/>
            </a:endParaRPr>
          </a:p>
        </p:txBody>
      </p:sp>
    </p:spTree>
    <p:extLst>
      <p:ext uri="{BB962C8B-B14F-4D97-AF65-F5344CB8AC3E}">
        <p14:creationId xmlns:p14="http://schemas.microsoft.com/office/powerpoint/2010/main" val="1002453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jtkëndëshi 1">
            <a:extLst>
              <a:ext uri="{FF2B5EF4-FFF2-40B4-BE49-F238E27FC236}">
                <a16:creationId xmlns="" xmlns:a16="http://schemas.microsoft.com/office/drawing/2014/main" id="{4CC2452E-0DEB-1587-470C-CC8A530657BF}"/>
              </a:ext>
            </a:extLst>
          </p:cNvPr>
          <p:cNvSpPr/>
          <p:nvPr/>
        </p:nvSpPr>
        <p:spPr>
          <a:xfrm>
            <a:off x="1558212" y="979714"/>
            <a:ext cx="4627984" cy="5542384"/>
          </a:xfrm>
          <a:prstGeom prst="rect">
            <a:avLst/>
          </a:prstGeom>
          <a:solidFill>
            <a:schemeClr val="bg1"/>
          </a:solid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pic>
        <p:nvPicPr>
          <p:cNvPr id="4" name="Imazhi 3">
            <a:extLst>
              <a:ext uri="{FF2B5EF4-FFF2-40B4-BE49-F238E27FC236}">
                <a16:creationId xmlns="" xmlns:a16="http://schemas.microsoft.com/office/drawing/2014/main" id="{E7DEDB0D-4013-1107-3AF5-8E8E54C42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857" y="1101012"/>
            <a:ext cx="4463143" cy="5318449"/>
          </a:xfrm>
          <a:prstGeom prst="rect">
            <a:avLst/>
          </a:prstGeom>
        </p:spPr>
      </p:pic>
      <p:sp>
        <p:nvSpPr>
          <p:cNvPr id="5" name="Drejtkëndëshi 4">
            <a:extLst>
              <a:ext uri="{FF2B5EF4-FFF2-40B4-BE49-F238E27FC236}">
                <a16:creationId xmlns="" xmlns:a16="http://schemas.microsoft.com/office/drawing/2014/main" id="{DCBC85CD-70C2-7A89-B836-97F5EBC81C2B}"/>
              </a:ext>
            </a:extLst>
          </p:cNvPr>
          <p:cNvSpPr/>
          <p:nvPr/>
        </p:nvSpPr>
        <p:spPr>
          <a:xfrm>
            <a:off x="6447452" y="979712"/>
            <a:ext cx="4926563" cy="5542385"/>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p:txBody>
      </p:sp>
      <p:pic>
        <p:nvPicPr>
          <p:cNvPr id="7" name="Imazhi 6">
            <a:extLst>
              <a:ext uri="{FF2B5EF4-FFF2-40B4-BE49-F238E27FC236}">
                <a16:creationId xmlns="" xmlns:a16="http://schemas.microsoft.com/office/drawing/2014/main" id="{78B47AA9-156A-F049-5B5B-12D4E0EF8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098" y="1101012"/>
            <a:ext cx="4730620" cy="5318449"/>
          </a:xfrm>
          <a:prstGeom prst="rect">
            <a:avLst/>
          </a:prstGeom>
        </p:spPr>
      </p:pic>
      <p:sp>
        <p:nvSpPr>
          <p:cNvPr id="8" name="Ovale 7">
            <a:extLst>
              <a:ext uri="{FF2B5EF4-FFF2-40B4-BE49-F238E27FC236}">
                <a16:creationId xmlns="" xmlns:a16="http://schemas.microsoft.com/office/drawing/2014/main" id="{CEC073E6-87CC-7E14-B8B9-DE7C0D352D3F}"/>
              </a:ext>
            </a:extLst>
          </p:cNvPr>
          <p:cNvSpPr/>
          <p:nvPr/>
        </p:nvSpPr>
        <p:spPr>
          <a:xfrm>
            <a:off x="1632856" y="172615"/>
            <a:ext cx="8785139" cy="5784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Njësia</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ruajtjës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Dosja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penale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ose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fashikulli</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60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3708" y="2224585"/>
            <a:ext cx="2784143" cy="1774209"/>
          </a:xfrm>
          <a:prstGeom prst="roundRect">
            <a:avLst/>
          </a:prstGeom>
          <a:solidFill>
            <a:srgbClr val="00B0F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3. KRITERI KRONOLOGJIK</a:t>
            </a:r>
          </a:p>
        </p:txBody>
      </p:sp>
      <p:sp>
        <p:nvSpPr>
          <p:cNvPr id="3" name="Rectangle 2"/>
          <p:cNvSpPr/>
          <p:nvPr/>
        </p:nvSpPr>
        <p:spPr>
          <a:xfrm>
            <a:off x="4449170" y="341194"/>
            <a:ext cx="7110484" cy="1678675"/>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1"/>
                </a:solidFill>
                <a:latin typeface="Times New Roman" pitchFamily="18" charset="0"/>
                <a:cs typeface="Times New Roman" pitchFamily="18" charset="0"/>
              </a:rPr>
              <a:t>Kriteri</a:t>
            </a:r>
            <a:r>
              <a:rPr lang="en-US" sz="2000" b="1" dirty="0">
                <a:solidFill>
                  <a:schemeClr val="accent1"/>
                </a:solidFill>
                <a:latin typeface="Times New Roman" pitchFamily="18" charset="0"/>
                <a:cs typeface="Times New Roman" pitchFamily="18" charset="0"/>
              </a:rPr>
              <a:t> </a:t>
            </a:r>
            <a:r>
              <a:rPr lang="en-US" sz="2000" b="1" dirty="0" err="1">
                <a:solidFill>
                  <a:schemeClr val="accent1"/>
                </a:solidFill>
                <a:latin typeface="Times New Roman" pitchFamily="18" charset="0"/>
                <a:cs typeface="Times New Roman" pitchFamily="18" charset="0"/>
              </a:rPr>
              <a:t>i</a:t>
            </a:r>
            <a:r>
              <a:rPr lang="en-US" sz="2000" b="1" dirty="0">
                <a:solidFill>
                  <a:schemeClr val="accent1"/>
                </a:solidFill>
                <a:latin typeface="Times New Roman" pitchFamily="18" charset="0"/>
                <a:cs typeface="Times New Roman" pitchFamily="18" charset="0"/>
              </a:rPr>
              <a:t> </a:t>
            </a:r>
            <a:r>
              <a:rPr lang="en-US" sz="2000" b="1" dirty="0" err="1">
                <a:solidFill>
                  <a:schemeClr val="accent1"/>
                </a:solidFill>
                <a:latin typeface="Times New Roman" pitchFamily="18" charset="0"/>
                <a:cs typeface="Times New Roman" pitchFamily="18" charset="0"/>
              </a:rPr>
              <a:t>vlerësimit</a:t>
            </a:r>
            <a:r>
              <a:rPr lang="en-US" sz="2000" b="1" dirty="0">
                <a:solidFill>
                  <a:schemeClr val="accent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përpunimin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aplikohet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kriter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progersive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çështjes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penale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Seria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përputhje</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vlerësimin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bërë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listën</a:t>
            </a:r>
            <a:r>
              <a:rPr lang="en-US" sz="2000" b="1" dirty="0">
                <a:solidFill>
                  <a:schemeClr val="tx1"/>
                </a:solidFill>
                <a:latin typeface="Times New Roman" pitchFamily="18" charset="0"/>
                <a:cs typeface="Times New Roman" pitchFamily="18" charset="0"/>
              </a:rPr>
              <a:t> tip me </a:t>
            </a:r>
            <a:r>
              <a:rPr lang="en-US" sz="2000" b="1" dirty="0" err="1">
                <a:solidFill>
                  <a:schemeClr val="tx1"/>
                </a:solidFill>
                <a:latin typeface="Times New Roman" pitchFamily="18" charset="0"/>
                <a:cs typeface="Times New Roman" pitchFamily="18" charset="0"/>
              </a:rPr>
              <a:t>afatet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hetimore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miratuar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Këshilli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Lartë</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Arkivave</a:t>
            </a:r>
            <a:r>
              <a:rPr lang="en-US" sz="2000" b="1" dirty="0" smtClean="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a:t>
            </a:r>
          </a:p>
        </p:txBody>
      </p:sp>
      <p:sp>
        <p:nvSpPr>
          <p:cNvPr id="4" name="Rectangle 3"/>
          <p:cNvSpPr/>
          <p:nvPr/>
        </p:nvSpPr>
        <p:spPr>
          <a:xfrm>
            <a:off x="4490113" y="2197290"/>
            <a:ext cx="7110484" cy="1856094"/>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accent1"/>
                </a:solidFill>
                <a:latin typeface="Times New Roman" pitchFamily="18" charset="0"/>
                <a:cs typeface="Times New Roman" pitchFamily="18" charset="0"/>
              </a:rPr>
              <a:t>Kriteri</a:t>
            </a:r>
            <a:r>
              <a:rPr lang="en-US" sz="2000" b="1" dirty="0">
                <a:solidFill>
                  <a:schemeClr val="accent1"/>
                </a:solidFill>
                <a:latin typeface="Times New Roman" pitchFamily="18" charset="0"/>
                <a:cs typeface="Times New Roman" pitchFamily="18" charset="0"/>
              </a:rPr>
              <a:t> </a:t>
            </a:r>
            <a:r>
              <a:rPr lang="en-US" sz="2000" b="1" dirty="0" err="1">
                <a:solidFill>
                  <a:schemeClr val="accent1"/>
                </a:solidFill>
                <a:latin typeface="Times New Roman" pitchFamily="18" charset="0"/>
                <a:cs typeface="Times New Roman" pitchFamily="18" charset="0"/>
              </a:rPr>
              <a:t>kronologjik</a:t>
            </a:r>
            <a:r>
              <a:rPr lang="en-US" sz="2000" b="1" dirty="0">
                <a:solidFill>
                  <a:schemeClr val="accent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përpunimin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aplikohet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kriter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progersive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Dosjeve,fashikujve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ashtu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sikurse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ato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kohë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kanë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marrë</a:t>
            </a:r>
            <a:r>
              <a:rPr lang="en-US" sz="2000" b="1" dirty="0" smtClean="0">
                <a:solidFill>
                  <a:schemeClr val="tx1"/>
                </a:solidFill>
                <a:latin typeface="Times New Roman" pitchFamily="18" charset="0"/>
                <a:cs typeface="Times New Roman" pitchFamily="18" charset="0"/>
              </a:rPr>
              <a:t> nr. e </a:t>
            </a:r>
            <a:r>
              <a:rPr lang="en-US" sz="2000" b="1" dirty="0" err="1">
                <a:solidFill>
                  <a:schemeClr val="tx1"/>
                </a:solidFill>
                <a:latin typeface="Times New Roman" pitchFamily="18" charset="0"/>
                <a:cs typeface="Times New Roman" pitchFamily="18" charset="0"/>
              </a:rPr>
              <a:t>procedimit</a:t>
            </a:r>
            <a:r>
              <a:rPr lang="en-US" sz="2000" b="1" dirty="0">
                <a:solidFill>
                  <a:schemeClr val="tx1"/>
                </a:solidFill>
                <a:latin typeface="Times New Roman" pitchFamily="18" charset="0"/>
                <a:cs typeface="Times New Roman" pitchFamily="18" charset="0"/>
              </a:rPr>
              <a:t> penal </a:t>
            </a:r>
            <a:r>
              <a:rPr lang="en-US" sz="2000" b="1" dirty="0" err="1">
                <a:solidFill>
                  <a:schemeClr val="tx1"/>
                </a:solidFill>
                <a:latin typeface="Times New Roman" pitchFamily="18" charset="0"/>
                <a:cs typeface="Times New Roman" pitchFamily="18" charset="0"/>
              </a:rPr>
              <a:t>brenda</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objektit</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Serisë</a:t>
            </a:r>
            <a:r>
              <a:rPr lang="en-US" sz="2000" b="1" dirty="0">
                <a:solidFill>
                  <a:schemeClr val="tx1"/>
                </a:solidFill>
                <a:latin typeface="Times New Roman" pitchFamily="18" charset="0"/>
                <a:cs typeface="Times New Roman" pitchFamily="18" charset="0"/>
              </a:rPr>
              <a:t>)</a:t>
            </a:r>
          </a:p>
          <a:p>
            <a:pPr algn="ctr"/>
            <a:endParaRPr lang="en-US" dirty="0"/>
          </a:p>
        </p:txBody>
      </p:sp>
      <p:sp>
        <p:nvSpPr>
          <p:cNvPr id="5" name="Rounded Rectangle 4"/>
          <p:cNvSpPr/>
          <p:nvPr/>
        </p:nvSpPr>
        <p:spPr>
          <a:xfrm>
            <a:off x="1132765" y="409432"/>
            <a:ext cx="2934268" cy="1528550"/>
          </a:xfrm>
          <a:prstGeom prst="roundRect">
            <a:avLst/>
          </a:prstGeom>
          <a:solidFill>
            <a:srgbClr val="00B0F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 .  KRITERI </a:t>
            </a:r>
          </a:p>
          <a:p>
            <a:pPr algn="ctr"/>
            <a:r>
              <a:rPr lang="en-US" sz="2000" b="1" dirty="0">
                <a:solidFill>
                  <a:schemeClr val="tx1"/>
                </a:solidFill>
                <a:latin typeface="Times New Roman" pitchFamily="18" charset="0"/>
                <a:cs typeface="Times New Roman" pitchFamily="18" charset="0"/>
              </a:rPr>
              <a:t>I </a:t>
            </a:r>
          </a:p>
          <a:p>
            <a:pPr algn="ctr"/>
            <a:r>
              <a:rPr lang="en-US" sz="2000" b="1" dirty="0">
                <a:solidFill>
                  <a:schemeClr val="tx1"/>
                </a:solidFill>
                <a:latin typeface="Times New Roman" pitchFamily="18" charset="0"/>
                <a:cs typeface="Times New Roman" pitchFamily="18" charset="0"/>
              </a:rPr>
              <a:t>VLERESIMIT</a:t>
            </a:r>
          </a:p>
        </p:txBody>
      </p:sp>
      <p:sp>
        <p:nvSpPr>
          <p:cNvPr id="6" name="Right Arrow 5"/>
          <p:cNvSpPr/>
          <p:nvPr/>
        </p:nvSpPr>
        <p:spPr>
          <a:xfrm>
            <a:off x="4039738" y="996287"/>
            <a:ext cx="518614" cy="450376"/>
          </a:xfrm>
          <a:prstGeom prst="rightArrow">
            <a:avLst>
              <a:gd name="adj1" fmla="val 50000"/>
              <a:gd name="adj2" fmla="val 560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60126" y="2772771"/>
            <a:ext cx="518614" cy="450376"/>
          </a:xfrm>
          <a:prstGeom prst="rightArrow">
            <a:avLst>
              <a:gd name="adj1" fmla="val 50000"/>
              <a:gd name="adj2" fmla="val 560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7"/>
          <p:cNvSpPr/>
          <p:nvPr/>
        </p:nvSpPr>
        <p:spPr>
          <a:xfrm>
            <a:off x="1282891" y="4312694"/>
            <a:ext cx="9389658" cy="491318"/>
          </a:xfrm>
          <a:prstGeom prst="snip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P</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RPUNIMI I DOKUMENTEVE HETIMORE B</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HET SIPAS DY RASTEVE </a:t>
            </a:r>
          </a:p>
        </p:txBody>
      </p:sp>
      <p:sp>
        <p:nvSpPr>
          <p:cNvPr id="9" name="Oval 8"/>
          <p:cNvSpPr/>
          <p:nvPr/>
        </p:nvSpPr>
        <p:spPr>
          <a:xfrm>
            <a:off x="1078173" y="4967786"/>
            <a:ext cx="4135271" cy="559558"/>
          </a:xfrm>
          <a:prstGeom prst="ellipse">
            <a:avLst/>
          </a:prstGeom>
          <a:solidFill>
            <a:srgbClr val="FFFF0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212121"/>
                </a:solidFill>
                <a:latin typeface="Times New Roman" pitchFamily="18" charset="0"/>
                <a:cs typeface="Times New Roman" pitchFamily="18" charset="0"/>
              </a:rPr>
              <a:t>Rasti</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i</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I</a:t>
            </a:r>
            <a:r>
              <a:rPr lang="en-US" b="1" dirty="0">
                <a:solidFill>
                  <a:srgbClr val="212121"/>
                </a:solidFill>
                <a:latin typeface="Times New Roman" pitchFamily="18" charset="0"/>
                <a:cs typeface="Times New Roman" pitchFamily="18" charset="0"/>
              </a:rPr>
              <a:t>-</a:t>
            </a:r>
            <a:r>
              <a:rPr lang="en-US" b="1" dirty="0" err="1">
                <a:solidFill>
                  <a:srgbClr val="212121"/>
                </a:solidFill>
                <a:latin typeface="Times New Roman" pitchFamily="18" charset="0"/>
                <a:cs typeface="Times New Roman" pitchFamily="18" charset="0"/>
              </a:rPr>
              <a:t>rë</a:t>
            </a:r>
            <a:endParaRPr lang="en-US" b="1" dirty="0">
              <a:solidFill>
                <a:srgbClr val="212121"/>
              </a:solidFill>
              <a:latin typeface="Times New Roman" pitchFamily="18" charset="0"/>
              <a:cs typeface="Times New Roman" pitchFamily="18" charset="0"/>
            </a:endParaRPr>
          </a:p>
        </p:txBody>
      </p:sp>
      <p:sp>
        <p:nvSpPr>
          <p:cNvPr id="10" name="Oval 9"/>
          <p:cNvSpPr/>
          <p:nvPr/>
        </p:nvSpPr>
        <p:spPr>
          <a:xfrm>
            <a:off x="6375779" y="4983710"/>
            <a:ext cx="4135271" cy="559558"/>
          </a:xfrm>
          <a:prstGeom prst="ellipse">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212121"/>
                </a:solidFill>
                <a:latin typeface="Times New Roman" pitchFamily="18" charset="0"/>
                <a:cs typeface="Times New Roman" pitchFamily="18" charset="0"/>
              </a:rPr>
              <a:t>Rasti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i</a:t>
            </a:r>
            <a:r>
              <a:rPr lang="en-US" sz="2000" b="1" dirty="0">
                <a:solidFill>
                  <a:srgbClr val="212121"/>
                </a:solidFill>
                <a:latin typeface="Times New Roman" pitchFamily="18" charset="0"/>
                <a:cs typeface="Times New Roman" pitchFamily="18" charset="0"/>
              </a:rPr>
              <a:t> II-</a:t>
            </a:r>
            <a:r>
              <a:rPr lang="en-US" sz="2000" b="1" dirty="0" err="1">
                <a:solidFill>
                  <a:srgbClr val="212121"/>
                </a:solidFill>
                <a:latin typeface="Times New Roman" pitchFamily="18" charset="0"/>
                <a:cs typeface="Times New Roman" pitchFamily="18" charset="0"/>
              </a:rPr>
              <a:t>të</a:t>
            </a:r>
            <a:endParaRPr lang="en-US" sz="2000" b="1" dirty="0">
              <a:solidFill>
                <a:srgbClr val="212121"/>
              </a:solidFill>
              <a:latin typeface="Times New Roman" pitchFamily="18" charset="0"/>
              <a:cs typeface="Times New Roman" pitchFamily="18" charset="0"/>
            </a:endParaRPr>
          </a:p>
        </p:txBody>
      </p:sp>
      <p:sp>
        <p:nvSpPr>
          <p:cNvPr id="11" name="Down Arrow 10"/>
          <p:cNvSpPr/>
          <p:nvPr/>
        </p:nvSpPr>
        <p:spPr>
          <a:xfrm>
            <a:off x="3220872" y="4694831"/>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218228" y="4697104"/>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2955" y="5650173"/>
            <a:ext cx="5322627" cy="1009934"/>
          </a:xfrm>
          <a:prstGeom prst="rect">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212121"/>
                </a:solidFill>
                <a:latin typeface="Times New Roman" pitchFamily="18" charset="0"/>
                <a:cs typeface="Times New Roman" pitchFamily="18" charset="0"/>
              </a:rPr>
              <a:t>Kur</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dokumentacioni</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hetimor</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përpunohet</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brenda</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vitit</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kalendarik</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në</a:t>
            </a:r>
            <a:r>
              <a:rPr lang="en-US" b="1" dirty="0">
                <a:solidFill>
                  <a:srgbClr val="212121"/>
                </a:solidFill>
                <a:latin typeface="Times New Roman" pitchFamily="18" charset="0"/>
                <a:cs typeface="Times New Roman" pitchFamily="18" charset="0"/>
              </a:rPr>
              <a:t> 6 </a:t>
            </a:r>
            <a:r>
              <a:rPr lang="en-US" b="1" dirty="0" err="1">
                <a:solidFill>
                  <a:srgbClr val="212121"/>
                </a:solidFill>
                <a:latin typeface="Times New Roman" pitchFamily="18" charset="0"/>
                <a:cs typeface="Times New Roman" pitchFamily="18" charset="0"/>
              </a:rPr>
              <a:t>mujorin</a:t>
            </a:r>
            <a:r>
              <a:rPr lang="en-US" b="1" dirty="0">
                <a:solidFill>
                  <a:srgbClr val="212121"/>
                </a:solidFill>
                <a:latin typeface="Times New Roman" pitchFamily="18" charset="0"/>
                <a:cs typeface="Times New Roman" pitchFamily="18" charset="0"/>
              </a:rPr>
              <a:t> e </a:t>
            </a:r>
            <a:r>
              <a:rPr lang="en-US" b="1" dirty="0" err="1">
                <a:solidFill>
                  <a:srgbClr val="212121"/>
                </a:solidFill>
                <a:latin typeface="Times New Roman" pitchFamily="18" charset="0"/>
                <a:cs typeface="Times New Roman" pitchFamily="18" charset="0"/>
              </a:rPr>
              <a:t>dytë</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të</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vitit</a:t>
            </a:r>
            <a:r>
              <a:rPr lang="en-US" b="1" dirty="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pasardhës</a:t>
            </a:r>
            <a:r>
              <a:rPr lang="en-US" b="1" dirty="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siç</a:t>
            </a:r>
            <a:r>
              <a:rPr lang="en-US" b="1" dirty="0" smtClean="0">
                <a:solidFill>
                  <a:srgbClr val="212121"/>
                </a:solidFill>
                <a:latin typeface="Times New Roman" pitchFamily="18" charset="0"/>
                <a:cs typeface="Times New Roman" pitchFamily="18" charset="0"/>
              </a:rPr>
              <a:t> e </a:t>
            </a:r>
            <a:r>
              <a:rPr lang="en-US" b="1" dirty="0" err="1" smtClean="0">
                <a:solidFill>
                  <a:srgbClr val="212121"/>
                </a:solidFill>
                <a:latin typeface="Times New Roman" pitchFamily="18" charset="0"/>
                <a:cs typeface="Times New Roman" pitchFamily="18" charset="0"/>
              </a:rPr>
              <a:t>parashikojnë</a:t>
            </a:r>
            <a:r>
              <a:rPr lang="en-US" b="1" dirty="0" smtClean="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normat</a:t>
            </a:r>
            <a:r>
              <a:rPr lang="en-US" b="1" dirty="0" smtClean="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tek</a:t>
            </a:r>
            <a:r>
              <a:rPr lang="en-US" b="1" dirty="0" smtClean="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profes</a:t>
            </a:r>
            <a:r>
              <a:rPr lang="en-US" b="1" dirty="0" smtClean="0">
                <a:solidFill>
                  <a:srgbClr val="212121"/>
                </a:solidFill>
                <a:latin typeface="Times New Roman" pitchFamily="18" charset="0"/>
                <a:cs typeface="Times New Roman" pitchFamily="18" charset="0"/>
              </a:rPr>
              <a:t>.</a:t>
            </a:r>
            <a:endParaRPr lang="en-US" b="1" dirty="0">
              <a:solidFill>
                <a:srgbClr val="212121"/>
              </a:solidFill>
              <a:latin typeface="Times New Roman" pitchFamily="18" charset="0"/>
              <a:cs typeface="Times New Roman" pitchFamily="18" charset="0"/>
            </a:endParaRPr>
          </a:p>
        </p:txBody>
      </p:sp>
      <p:sp>
        <p:nvSpPr>
          <p:cNvPr id="14" name="Rectangle 13"/>
          <p:cNvSpPr/>
          <p:nvPr/>
        </p:nvSpPr>
        <p:spPr>
          <a:xfrm>
            <a:off x="5964072" y="5625152"/>
            <a:ext cx="5800298" cy="994012"/>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rgbClr val="212121"/>
                </a:solidFill>
                <a:latin typeface="Times New Roman" pitchFamily="18" charset="0"/>
                <a:cs typeface="Times New Roman" pitchFamily="18" charset="0"/>
              </a:rPr>
              <a:t>Kur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dokumentacioni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hetimor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është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i</a:t>
            </a:r>
            <a:r>
              <a:rPr lang="en-US" sz="2000" b="1" dirty="0">
                <a:solidFill>
                  <a:srgbClr val="212121"/>
                </a:solidFill>
                <a:latin typeface="Times New Roman" pitchFamily="18" charset="0"/>
                <a:cs typeface="Times New Roman" pitchFamily="18" charset="0"/>
              </a:rPr>
              <a:t> pa </a:t>
            </a:r>
            <a:r>
              <a:rPr lang="en-US" sz="2000" b="1" dirty="0" err="1">
                <a:solidFill>
                  <a:srgbClr val="212121"/>
                </a:solidFill>
                <a:latin typeface="Times New Roman" pitchFamily="18" charset="0"/>
                <a:cs typeface="Times New Roman" pitchFamily="18" charset="0"/>
              </a:rPr>
              <a:t>përpunuar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tërsisht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apo</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pjesërisht</a:t>
            </a:r>
            <a:r>
              <a:rPr lang="en-US" sz="2000" b="1" dirty="0">
                <a:solidFill>
                  <a:srgbClr val="212121"/>
                </a:solidFill>
                <a:latin typeface="Times New Roman" pitchFamily="18" charset="0"/>
                <a:cs typeface="Times New Roman" pitchFamily="18" charset="0"/>
              </a:rPr>
              <a:t> me </a:t>
            </a:r>
            <a:r>
              <a:rPr lang="en-US" sz="2000" b="1" dirty="0" err="1">
                <a:solidFill>
                  <a:srgbClr val="212121"/>
                </a:solidFill>
                <a:latin typeface="Times New Roman" pitchFamily="18" charset="0"/>
                <a:cs typeface="Times New Roman" pitchFamily="18" charset="0"/>
              </a:rPr>
              <a:t>vite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tëra</a:t>
            </a:r>
            <a:endParaRPr lang="en-US" sz="2000" b="1" dirty="0">
              <a:solidFill>
                <a:srgbClr val="212121"/>
              </a:solidFill>
              <a:latin typeface="Times New Roman" pitchFamily="18" charset="0"/>
              <a:cs typeface="Times New Roman" pitchFamily="18" charset="0"/>
            </a:endParaRPr>
          </a:p>
        </p:txBody>
      </p:sp>
      <p:sp>
        <p:nvSpPr>
          <p:cNvPr id="15" name="Down Arrow 14"/>
          <p:cNvSpPr/>
          <p:nvPr/>
        </p:nvSpPr>
        <p:spPr>
          <a:xfrm>
            <a:off x="1926610" y="5393142"/>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462449" y="5395415"/>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13070" y="177422"/>
            <a:ext cx="6996701" cy="545910"/>
          </a:xfrm>
          <a:prstGeom prst="ellipse">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212121"/>
                </a:solidFill>
                <a:latin typeface="Times New Roman" pitchFamily="18" charset="0"/>
                <a:cs typeface="Times New Roman" pitchFamily="18" charset="0"/>
              </a:rPr>
              <a:t>Rasti</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a:t>
            </a:r>
            <a:r>
              <a:rPr lang="en-US" sz="2400" b="1" dirty="0" err="1">
                <a:solidFill>
                  <a:srgbClr val="212121"/>
                </a:solidFill>
                <a:latin typeface="Times New Roman" pitchFamily="18" charset="0"/>
                <a:cs typeface="Times New Roman" pitchFamily="18" charset="0"/>
              </a:rPr>
              <a:t>rë</a:t>
            </a:r>
            <a:endParaRPr lang="en-US" sz="2400" b="1" dirty="0">
              <a:solidFill>
                <a:srgbClr val="212121"/>
              </a:solidFill>
              <a:latin typeface="Times New Roman" pitchFamily="18" charset="0"/>
              <a:cs typeface="Times New Roman" pitchFamily="18" charset="0"/>
            </a:endParaRPr>
          </a:p>
          <a:p>
            <a:pPr algn="ctr"/>
            <a:endParaRPr lang="en-US" dirty="0"/>
          </a:p>
        </p:txBody>
      </p:sp>
      <p:sp>
        <p:nvSpPr>
          <p:cNvPr id="3" name="Rectangle 2"/>
          <p:cNvSpPr/>
          <p:nvPr/>
        </p:nvSpPr>
        <p:spPr>
          <a:xfrm>
            <a:off x="1596788" y="887104"/>
            <a:ext cx="10140287" cy="873457"/>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dokumentacioni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hetimor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përpunohet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brenda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kalendarik</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6 </a:t>
            </a:r>
            <a:r>
              <a:rPr lang="en-US" sz="2000" b="1" dirty="0" err="1">
                <a:solidFill>
                  <a:srgbClr val="212121"/>
                </a:solidFill>
                <a:latin typeface="Times New Roman" pitchFamily="18" charset="0"/>
                <a:cs typeface="Times New Roman" pitchFamily="18" charset="0"/>
              </a:rPr>
              <a:t>mujorin</a:t>
            </a:r>
            <a:r>
              <a:rPr lang="en-US" sz="2000" b="1" dirty="0">
                <a:solidFill>
                  <a:srgbClr val="212121"/>
                </a:solidFill>
                <a:latin typeface="Times New Roman" pitchFamily="18" charset="0"/>
                <a:cs typeface="Times New Roman" pitchFamily="18" charset="0"/>
              </a:rPr>
              <a:t> e </a:t>
            </a:r>
            <a:r>
              <a:rPr lang="en-US" sz="2000" b="1" dirty="0" err="1" smtClean="0">
                <a:solidFill>
                  <a:srgbClr val="212121"/>
                </a:solidFill>
                <a:latin typeface="Times New Roman" pitchFamily="18" charset="0"/>
                <a:cs typeface="Times New Roman" pitchFamily="18" charset="0"/>
              </a:rPr>
              <a:t>parë</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pasardhës</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ndiqen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keto</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hapa</a:t>
            </a:r>
            <a:r>
              <a:rPr lang="en-US" sz="2000" b="1" dirty="0">
                <a:solidFill>
                  <a:srgbClr val="212121"/>
                </a:solidFill>
                <a:latin typeface="Times New Roman" pitchFamily="18" charset="0"/>
                <a:cs typeface="Times New Roman" pitchFamily="18" charset="0"/>
              </a:rPr>
              <a:t>:</a:t>
            </a:r>
            <a:endParaRPr lang="en-US" sz="2000" b="1" dirty="0"/>
          </a:p>
        </p:txBody>
      </p:sp>
      <p:sp>
        <p:nvSpPr>
          <p:cNvPr id="4" name="Down Arrow 3"/>
          <p:cNvSpPr/>
          <p:nvPr/>
        </p:nvSpPr>
        <p:spPr>
          <a:xfrm>
            <a:off x="6714699" y="600501"/>
            <a:ext cx="354841" cy="409433"/>
          </a:xfrm>
          <a:prstGeom prst="downArrow">
            <a:avLst>
              <a:gd name="adj1" fmla="val 50000"/>
              <a:gd name="adj2" fmla="val 5563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1946" y="1992573"/>
            <a:ext cx="10481481" cy="4203511"/>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dirty="0" err="1">
                <a:solidFill>
                  <a:schemeClr val="tx1"/>
                </a:solidFill>
                <a:latin typeface="Times New Roman" pitchFamily="18" charset="0"/>
              </a:rPr>
              <a:t>Verifikohen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njësitë</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ruajtjës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dosjet,fashikujt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hetimor</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brenda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vitit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kalendarik</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nëse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jan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arkiv</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kodeksit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vjetor</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procedimeve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penale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origjinale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lidhura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formë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libri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progresivisht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numrave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datave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përkatse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regjistrit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hyrjes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tyre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arkivin</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fondkrijuesit</a:t>
            </a:r>
            <a:r>
              <a:rPr lang="en-US" sz="2000" b="1" dirty="0">
                <a:solidFill>
                  <a:schemeClr val="tx1"/>
                </a:solidFill>
                <a:latin typeface="Times New Roman" pitchFamily="18" charset="0"/>
              </a:rPr>
              <a:t>(</a:t>
            </a:r>
            <a:r>
              <a:rPr lang="en-US" sz="2000" b="1" dirty="0" err="1">
                <a:solidFill>
                  <a:schemeClr val="tx1"/>
                </a:solidFill>
                <a:latin typeface="Times New Roman" pitchFamily="18" charset="0"/>
              </a:rPr>
              <a:t>Prokurorisë</a:t>
            </a:r>
            <a:r>
              <a:rPr lang="en-US" sz="2000" b="1" dirty="0">
                <a:solidFill>
                  <a:schemeClr val="tx1"/>
                </a:solidFill>
                <a:latin typeface="Times New Roman" pitchFamily="18" charset="0"/>
              </a:rPr>
              <a:t>).</a:t>
            </a:r>
          </a:p>
          <a:p>
            <a:pPr marL="342900" indent="-342900">
              <a:buAutoNum type="arabicPeriod"/>
            </a:pPr>
            <a:r>
              <a:rPr lang="en-US" sz="2000" b="1" dirty="0" err="1">
                <a:solidFill>
                  <a:schemeClr val="tx1"/>
                </a:solidFill>
                <a:latin typeface="Times New Roman" pitchFamily="18" charset="0"/>
              </a:rPr>
              <a:t>Dosjet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fashikujt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ndahen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objektit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Serisë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zbatim</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Listes</a:t>
            </a:r>
            <a:r>
              <a:rPr lang="en-US" sz="2000" b="1" dirty="0">
                <a:solidFill>
                  <a:schemeClr val="tx1"/>
                </a:solidFill>
                <a:latin typeface="Times New Roman" pitchFamily="18" charset="0"/>
              </a:rPr>
              <a:t> tip me </a:t>
            </a:r>
            <a:r>
              <a:rPr lang="en-US" sz="2000" b="1" dirty="0" err="1">
                <a:solidFill>
                  <a:schemeClr val="tx1"/>
                </a:solidFill>
                <a:latin typeface="Times New Roman" pitchFamily="18" charset="0"/>
              </a:rPr>
              <a:t>afatet</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ruajtjës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miratuara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nga</a:t>
            </a:r>
            <a:r>
              <a:rPr lang="en-US" sz="2000" b="1" dirty="0">
                <a:solidFill>
                  <a:schemeClr val="tx1"/>
                </a:solidFill>
                <a:latin typeface="Times New Roman" pitchFamily="18" charset="0"/>
              </a:rPr>
              <a:t> </a:t>
            </a:r>
            <a:r>
              <a:rPr lang="en-US" sz="2000" b="1" dirty="0" err="1" smtClean="0">
                <a:solidFill>
                  <a:schemeClr val="tx1"/>
                </a:solidFill>
                <a:latin typeface="Times New Roman" pitchFamily="18" charset="0"/>
              </a:rPr>
              <a:t>Këshilli</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i</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Lartë</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i</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Arkivave</a:t>
            </a:r>
            <a:r>
              <a:rPr lang="en-US" sz="2000" b="1" dirty="0" smtClean="0">
                <a:solidFill>
                  <a:schemeClr val="tx1"/>
                </a:solidFill>
                <a:latin typeface="Times New Roman" pitchFamily="18" charset="0"/>
              </a:rPr>
              <a:t>.</a:t>
            </a:r>
            <a:endParaRPr lang="en-US" sz="2000" b="1" dirty="0">
              <a:solidFill>
                <a:schemeClr val="tx1"/>
              </a:solidFill>
              <a:latin typeface="Times New Roman" pitchFamily="18" charset="0"/>
            </a:endParaRPr>
          </a:p>
          <a:p>
            <a:pPr marL="342900" indent="-342900">
              <a:buAutoNum type="arabicPeriod"/>
            </a:pPr>
            <a:r>
              <a:rPr lang="en-US" sz="2000" b="1" dirty="0" err="1">
                <a:solidFill>
                  <a:schemeClr val="tx1"/>
                </a:solidFill>
                <a:latin typeface="Times New Roman" pitchFamily="18" charset="0"/>
              </a:rPr>
              <a:t>Ndarja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objekt</a:t>
            </a:r>
            <a:r>
              <a:rPr lang="en-US" sz="2000" b="1" dirty="0">
                <a:solidFill>
                  <a:schemeClr val="tx1"/>
                </a:solidFill>
                <a:latin typeface="Times New Roman" pitchFamily="18" charset="0"/>
              </a:rPr>
              <a:t> (Seri</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fillon</a:t>
            </a:r>
            <a:r>
              <a:rPr lang="en-US" sz="2000" b="1" dirty="0" smtClean="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mënyrë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progresive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nga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Seria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më</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vogel</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që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është</a:t>
            </a:r>
            <a:r>
              <a:rPr lang="en-US" sz="2000" b="1" dirty="0">
                <a:solidFill>
                  <a:schemeClr val="tx1"/>
                </a:solidFill>
                <a:latin typeface="Times New Roman" pitchFamily="18" charset="0"/>
              </a:rPr>
              <a:t> 7-001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me </a:t>
            </a:r>
            <a:r>
              <a:rPr lang="en-US" sz="2000" b="1" dirty="0" err="1">
                <a:solidFill>
                  <a:schemeClr val="tx1"/>
                </a:solidFill>
                <a:latin typeface="Times New Roman" pitchFamily="18" charset="0"/>
              </a:rPr>
              <a:t>radhë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deri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te</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fundit</a:t>
            </a:r>
            <a:r>
              <a:rPr lang="en-US" sz="2000" b="1" dirty="0">
                <a:solidFill>
                  <a:schemeClr val="tx1"/>
                </a:solidFill>
                <a:latin typeface="Times New Roman" pitchFamily="18" charset="0"/>
              </a:rPr>
              <a:t> 7-020 </a:t>
            </a:r>
          </a:p>
          <a:p>
            <a:pPr marL="342900" indent="-342900">
              <a:buAutoNum type="arabicPeriod"/>
            </a:pPr>
            <a:r>
              <a:rPr lang="en-US" b="1" dirty="0">
                <a:solidFill>
                  <a:schemeClr val="tx1"/>
                </a:solidFill>
              </a:rPr>
              <a:t>Brenda  </a:t>
            </a:r>
            <a:r>
              <a:rPr lang="en-US" b="1" dirty="0" err="1">
                <a:solidFill>
                  <a:schemeClr val="tx1"/>
                </a:solidFill>
              </a:rPr>
              <a:t>objektit</a:t>
            </a:r>
            <a:r>
              <a:rPr lang="en-US" b="1" dirty="0">
                <a:solidFill>
                  <a:schemeClr val="tx1"/>
                </a:solidFill>
              </a:rPr>
              <a:t> ( </a:t>
            </a:r>
            <a:r>
              <a:rPr lang="en-US" b="1" dirty="0" err="1">
                <a:solidFill>
                  <a:schemeClr val="tx1"/>
                </a:solidFill>
              </a:rPr>
              <a:t>Serisë</a:t>
            </a:r>
            <a:r>
              <a:rPr lang="en-US" b="1" dirty="0">
                <a:solidFill>
                  <a:schemeClr val="tx1"/>
                </a:solidFill>
              </a:rPr>
              <a:t>) </a:t>
            </a:r>
            <a:r>
              <a:rPr lang="en-US" b="1" dirty="0" err="1">
                <a:solidFill>
                  <a:schemeClr val="tx1"/>
                </a:solidFill>
              </a:rPr>
              <a:t>dosjet</a:t>
            </a:r>
            <a:r>
              <a:rPr lang="en-US" b="1" dirty="0">
                <a:solidFill>
                  <a:schemeClr val="tx1"/>
                </a:solidFill>
              </a:rPr>
              <a:t> (</a:t>
            </a:r>
            <a:r>
              <a:rPr lang="en-US" b="1" dirty="0" err="1">
                <a:solidFill>
                  <a:schemeClr val="tx1"/>
                </a:solidFill>
              </a:rPr>
              <a:t>fashikujt</a:t>
            </a:r>
            <a:r>
              <a:rPr lang="en-US" b="1" dirty="0">
                <a:solidFill>
                  <a:schemeClr val="tx1"/>
                </a:solidFill>
              </a:rPr>
              <a:t>) </a:t>
            </a:r>
            <a:r>
              <a:rPr lang="en-US" b="1" dirty="0" err="1">
                <a:solidFill>
                  <a:schemeClr val="tx1"/>
                </a:solidFill>
              </a:rPr>
              <a:t>hetimor</a:t>
            </a:r>
            <a:r>
              <a:rPr lang="en-US" b="1" dirty="0">
                <a:solidFill>
                  <a:schemeClr val="tx1"/>
                </a:solidFill>
              </a:rPr>
              <a:t> </a:t>
            </a:r>
            <a:r>
              <a:rPr lang="en-US" b="1" dirty="0" err="1">
                <a:solidFill>
                  <a:schemeClr val="tx1"/>
                </a:solidFill>
              </a:rPr>
              <a:t>vendosen</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mënyrë</a:t>
            </a:r>
            <a:r>
              <a:rPr lang="en-US" b="1" dirty="0">
                <a:solidFill>
                  <a:schemeClr val="tx1"/>
                </a:solidFill>
              </a:rPr>
              <a:t> </a:t>
            </a:r>
            <a:r>
              <a:rPr lang="en-US" b="1" dirty="0" err="1">
                <a:solidFill>
                  <a:schemeClr val="tx1"/>
                </a:solidFill>
              </a:rPr>
              <a:t>progersive</a:t>
            </a:r>
            <a:r>
              <a:rPr lang="en-US" b="1" dirty="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numri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vogel</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madhi</a:t>
            </a:r>
            <a:r>
              <a:rPr lang="en-US" b="1" dirty="0">
                <a:solidFill>
                  <a:schemeClr val="tx1"/>
                </a:solidFill>
              </a:rPr>
              <a:t> </a:t>
            </a:r>
            <a:r>
              <a:rPr lang="en-US" b="1" dirty="0" err="1">
                <a:solidFill>
                  <a:schemeClr val="tx1"/>
                </a:solidFill>
              </a:rPr>
              <a:t>për</a:t>
            </a:r>
            <a:r>
              <a:rPr lang="en-US" b="1" dirty="0">
                <a:solidFill>
                  <a:schemeClr val="tx1"/>
                </a:solidFill>
              </a:rPr>
              <a:t> </a:t>
            </a:r>
            <a:r>
              <a:rPr lang="en-US" b="1" dirty="0" err="1">
                <a:solidFill>
                  <a:schemeClr val="tx1"/>
                </a:solidFill>
              </a:rPr>
              <a:t>çdo</a:t>
            </a:r>
            <a:r>
              <a:rPr lang="en-US" b="1" dirty="0">
                <a:solidFill>
                  <a:schemeClr val="tx1"/>
                </a:solidFill>
              </a:rPr>
              <a:t> </a:t>
            </a:r>
            <a:r>
              <a:rPr lang="en-US" b="1" dirty="0" err="1">
                <a:solidFill>
                  <a:schemeClr val="tx1"/>
                </a:solidFill>
              </a:rPr>
              <a:t>seri</a:t>
            </a:r>
            <a:r>
              <a:rPr lang="en-US" b="1" dirty="0">
                <a:solidFill>
                  <a:schemeClr val="tx1"/>
                </a:solidFill>
              </a:rPr>
              <a:t> </a:t>
            </a:r>
            <a:r>
              <a:rPr lang="en-US" b="1" dirty="0" err="1">
                <a:solidFill>
                  <a:schemeClr val="tx1"/>
                </a:solidFill>
              </a:rPr>
              <a:t>progresivisht</a:t>
            </a:r>
            <a:r>
              <a:rPr lang="en-US" b="1" dirty="0">
                <a:solidFill>
                  <a:schemeClr val="tx1"/>
                </a:solidFill>
              </a:rPr>
              <a:t> me </a:t>
            </a:r>
            <a:r>
              <a:rPr lang="en-US" b="1" dirty="0" err="1">
                <a:solidFill>
                  <a:schemeClr val="tx1"/>
                </a:solidFill>
              </a:rPr>
              <a:t>radhë</a:t>
            </a:r>
            <a:r>
              <a:rPr lang="en-US" b="1" dirty="0">
                <a:solidFill>
                  <a:schemeClr val="tx1"/>
                </a:solidFill>
              </a:rPr>
              <a:t>.</a:t>
            </a:r>
          </a:p>
          <a:p>
            <a:pPr marL="342900" indent="-342900">
              <a:buAutoNum type="arabicPeriod"/>
            </a:pPr>
            <a:r>
              <a:rPr lang="en-US" b="1" dirty="0">
                <a:solidFill>
                  <a:schemeClr val="tx1"/>
                </a:solidFill>
              </a:rPr>
              <a:t>Pas </a:t>
            </a:r>
            <a:r>
              <a:rPr lang="en-US" b="1" dirty="0" err="1">
                <a:solidFill>
                  <a:schemeClr val="tx1"/>
                </a:solidFill>
              </a:rPr>
              <a:t>ndarjes</a:t>
            </a:r>
            <a:r>
              <a:rPr lang="en-US" b="1" dirty="0">
                <a:solidFill>
                  <a:schemeClr val="tx1"/>
                </a:solidFill>
              </a:rPr>
              <a:t> </a:t>
            </a:r>
            <a:r>
              <a:rPr lang="en-US" b="1" dirty="0" err="1">
                <a:solidFill>
                  <a:schemeClr val="tx1"/>
                </a:solidFill>
              </a:rPr>
              <a:t>si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sipër</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a:t>
            </a:r>
            <a:r>
              <a:rPr lang="en-US" b="1" dirty="0" err="1">
                <a:solidFill>
                  <a:schemeClr val="tx1"/>
                </a:solidFill>
              </a:rPr>
              <a:t>hidhen</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Formularin</a:t>
            </a:r>
            <a:r>
              <a:rPr lang="en-US" b="1" dirty="0">
                <a:solidFill>
                  <a:schemeClr val="tx1"/>
                </a:solidFill>
              </a:rPr>
              <a:t> e </a:t>
            </a:r>
            <a:r>
              <a:rPr lang="en-US" b="1" dirty="0" err="1">
                <a:solidFill>
                  <a:schemeClr val="tx1"/>
                </a:solidFill>
              </a:rPr>
              <a:t>inventarit</a:t>
            </a:r>
            <a:r>
              <a:rPr lang="en-US" b="1" dirty="0">
                <a:solidFill>
                  <a:schemeClr val="tx1"/>
                </a:solidFill>
              </a:rPr>
              <a:t> model 2 </a:t>
            </a:r>
            <a:r>
              <a:rPr lang="en-US" b="1" dirty="0" err="1">
                <a:solidFill>
                  <a:schemeClr val="tx1"/>
                </a:solidFill>
              </a:rPr>
              <a:t>për</a:t>
            </a:r>
            <a:r>
              <a:rPr lang="en-US" b="1" dirty="0">
                <a:solidFill>
                  <a:schemeClr val="tx1"/>
                </a:solidFill>
              </a:rPr>
              <a:t> </a:t>
            </a:r>
            <a:r>
              <a:rPr lang="en-US" b="1" dirty="0" err="1">
                <a:solidFill>
                  <a:schemeClr val="tx1"/>
                </a:solidFill>
              </a:rPr>
              <a:t>prokuroritë</a:t>
            </a:r>
            <a:r>
              <a:rPr lang="en-US" b="1" dirty="0">
                <a:solidFill>
                  <a:schemeClr val="tx1"/>
                </a:solidFill>
              </a:rPr>
              <a:t> </a:t>
            </a:r>
          </a:p>
          <a:p>
            <a:pPr marL="342900" indent="-342900"/>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më</a:t>
            </a:r>
            <a:r>
              <a:rPr lang="en-US" dirty="0">
                <a:solidFill>
                  <a:schemeClr val="tx1"/>
                </a:solidFill>
              </a:rPr>
              <a:t> </a:t>
            </a:r>
            <a:r>
              <a:rPr lang="en-US" dirty="0" err="1">
                <a:solidFill>
                  <a:schemeClr val="tx1"/>
                </a:solidFill>
              </a:rPr>
              <a:t>poshtë</a:t>
            </a:r>
            <a:r>
              <a:rPr lang="en-US" dirty="0">
                <a:solidFill>
                  <a:schemeClr val="tx1"/>
                </a:solidFill>
              </a:rPr>
              <a:t>) .</a:t>
            </a:r>
          </a:p>
          <a:p>
            <a:pPr marL="342900" indent="-342900"/>
            <a:endParaRPr lang="en-US" dirty="0">
              <a:solidFill>
                <a:schemeClr val="tx1"/>
              </a:solidFill>
            </a:endParaRPr>
          </a:p>
          <a:p>
            <a:pPr marL="342900" indent="-342900"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6469" y="270473"/>
            <a:ext cx="10044752" cy="6086902"/>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fbs</a:t>
            </a:r>
            <a:endParaRPr lang="en-US" dirty="0"/>
          </a:p>
        </p:txBody>
      </p:sp>
      <p:graphicFrame>
        <p:nvGraphicFramePr>
          <p:cNvPr id="1028" name="Object 4"/>
          <p:cNvGraphicFramePr>
            <a:graphicFrameLocks noChangeAspect="1"/>
          </p:cNvGraphicFramePr>
          <p:nvPr/>
        </p:nvGraphicFramePr>
        <p:xfrm>
          <a:off x="1733797" y="546265"/>
          <a:ext cx="9440884" cy="5355771"/>
        </p:xfrm>
        <a:graphic>
          <a:graphicData uri="http://schemas.openxmlformats.org/presentationml/2006/ole">
            <mc:AlternateContent xmlns:mc="http://schemas.openxmlformats.org/markup-compatibility/2006">
              <mc:Choice xmlns:v="urn:schemas-microsoft-com:vml" Requires="v">
                <p:oleObj spid="_x0000_s2132" name="Document" r:id="rId3" imgW="6735598" imgH="4629027" progId="Word.Document.12">
                  <p:embed/>
                </p:oleObj>
              </mc:Choice>
              <mc:Fallback>
                <p:oleObj name="Document" r:id="rId3" imgW="6735598" imgH="4629027"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797" y="546265"/>
                        <a:ext cx="9440884" cy="5355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788" y="427512"/>
            <a:ext cx="10094027" cy="1460665"/>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6. </a:t>
            </a:r>
            <a:r>
              <a:rPr lang="en-US" sz="2000" b="1" dirty="0" err="1">
                <a:solidFill>
                  <a:schemeClr val="tx1"/>
                </a:solidFill>
              </a:rPr>
              <a:t>Në</a:t>
            </a:r>
            <a:r>
              <a:rPr lang="en-US" sz="2000" b="1" dirty="0">
                <a:solidFill>
                  <a:schemeClr val="tx1"/>
                </a:solidFill>
              </a:rPr>
              <a:t> </a:t>
            </a:r>
            <a:r>
              <a:rPr lang="en-US" sz="2000" b="1" dirty="0" err="1">
                <a:solidFill>
                  <a:schemeClr val="tx1"/>
                </a:solidFill>
              </a:rPr>
              <a:t>zbatim</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pikave</a:t>
            </a:r>
            <a:r>
              <a:rPr lang="en-US" sz="2000" b="1" dirty="0">
                <a:solidFill>
                  <a:schemeClr val="tx1"/>
                </a:solidFill>
              </a:rPr>
              <a:t> 1-5 </a:t>
            </a:r>
            <a:r>
              <a:rPr lang="en-US" sz="2000" b="1" dirty="0" err="1">
                <a:solidFill>
                  <a:schemeClr val="tx1"/>
                </a:solidFill>
              </a:rPr>
              <a:t>për</a:t>
            </a:r>
            <a:r>
              <a:rPr lang="en-US" sz="2000" b="1" dirty="0">
                <a:solidFill>
                  <a:schemeClr val="tx1"/>
                </a:solidFill>
              </a:rPr>
              <a:t> </a:t>
            </a:r>
            <a:r>
              <a:rPr lang="en-US" sz="2000" b="1" dirty="0" err="1">
                <a:solidFill>
                  <a:schemeClr val="tx1"/>
                </a:solidFill>
              </a:rPr>
              <a:t>hedhjen</a:t>
            </a:r>
            <a:r>
              <a:rPr lang="en-US" sz="2000" b="1" dirty="0">
                <a:solidFill>
                  <a:schemeClr val="tx1"/>
                </a:solidFill>
              </a:rPr>
              <a:t> e </a:t>
            </a:r>
            <a:r>
              <a:rPr lang="en-US" sz="2000" b="1" dirty="0" err="1">
                <a:solidFill>
                  <a:schemeClr val="tx1"/>
                </a:solidFill>
              </a:rPr>
              <a:t>të</a:t>
            </a:r>
            <a:r>
              <a:rPr lang="en-US" sz="2000" b="1" dirty="0">
                <a:solidFill>
                  <a:schemeClr val="tx1"/>
                </a:solidFill>
              </a:rPr>
              <a:t> </a:t>
            </a:r>
            <a:r>
              <a:rPr lang="en-US" sz="2000" b="1" dirty="0" err="1">
                <a:solidFill>
                  <a:schemeClr val="tx1"/>
                </a:solidFill>
              </a:rPr>
              <a:t>dhënave</a:t>
            </a:r>
            <a:r>
              <a:rPr lang="en-US" sz="2000" b="1" dirty="0">
                <a:solidFill>
                  <a:schemeClr val="tx1"/>
                </a:solidFill>
              </a:rPr>
              <a:t> </a:t>
            </a:r>
            <a:r>
              <a:rPr lang="en-US" sz="2000" b="1" dirty="0" err="1">
                <a:solidFill>
                  <a:schemeClr val="tx1"/>
                </a:solidFill>
              </a:rPr>
              <a:t>në</a:t>
            </a:r>
            <a:r>
              <a:rPr lang="en-US" sz="2000" b="1" dirty="0">
                <a:solidFill>
                  <a:schemeClr val="tx1"/>
                </a:solidFill>
              </a:rPr>
              <a:t> </a:t>
            </a:r>
            <a:r>
              <a:rPr lang="en-US" sz="2000" b="1" dirty="0" err="1">
                <a:solidFill>
                  <a:schemeClr val="tx1"/>
                </a:solidFill>
              </a:rPr>
              <a:t>inventar</a:t>
            </a:r>
            <a:r>
              <a:rPr lang="en-US" sz="2000" b="1" dirty="0">
                <a:solidFill>
                  <a:schemeClr val="tx1"/>
                </a:solidFill>
              </a:rPr>
              <a:t> </a:t>
            </a:r>
            <a:r>
              <a:rPr lang="en-US" sz="2000" b="1" dirty="0" err="1">
                <a:solidFill>
                  <a:schemeClr val="tx1"/>
                </a:solidFill>
              </a:rPr>
              <a:t>duhet</a:t>
            </a:r>
            <a:r>
              <a:rPr lang="en-US" sz="2000" b="1" dirty="0">
                <a:solidFill>
                  <a:schemeClr val="tx1"/>
                </a:solidFill>
              </a:rPr>
              <a:t> </a:t>
            </a:r>
            <a:r>
              <a:rPr lang="en-US" sz="2000" b="1" dirty="0" err="1">
                <a:solidFill>
                  <a:schemeClr val="tx1"/>
                </a:solidFill>
              </a:rPr>
              <a:t>që</a:t>
            </a:r>
            <a:r>
              <a:rPr lang="en-US" sz="2000" b="1" dirty="0">
                <a:solidFill>
                  <a:schemeClr val="tx1"/>
                </a:solidFill>
              </a:rPr>
              <a:t> </a:t>
            </a:r>
            <a:r>
              <a:rPr lang="en-US" sz="2000" b="1" dirty="0" err="1">
                <a:solidFill>
                  <a:schemeClr val="tx1"/>
                </a:solidFill>
              </a:rPr>
              <a:t>kolona</a:t>
            </a:r>
            <a:r>
              <a:rPr lang="en-US" sz="2000" b="1" dirty="0">
                <a:solidFill>
                  <a:schemeClr val="tx1"/>
                </a:solidFill>
              </a:rPr>
              <a:t> 1 </a:t>
            </a:r>
            <a:r>
              <a:rPr lang="en-US" sz="2000" b="1" dirty="0" err="1">
                <a:solidFill>
                  <a:schemeClr val="tx1"/>
                </a:solidFill>
              </a:rPr>
              <a:t>te</a:t>
            </a:r>
            <a:r>
              <a:rPr lang="en-US" sz="2000" b="1" dirty="0">
                <a:solidFill>
                  <a:schemeClr val="tx1"/>
                </a:solidFill>
              </a:rPr>
              <a:t> nr. </a:t>
            </a:r>
            <a:r>
              <a:rPr lang="en-US" sz="2000" b="1" dirty="0" err="1">
                <a:solidFill>
                  <a:schemeClr val="tx1"/>
                </a:solidFill>
              </a:rPr>
              <a:t>në</a:t>
            </a:r>
            <a:r>
              <a:rPr lang="en-US" sz="2000" b="1" dirty="0">
                <a:solidFill>
                  <a:schemeClr val="tx1"/>
                </a:solidFill>
              </a:rPr>
              <a:t> fund </a:t>
            </a:r>
            <a:r>
              <a:rPr lang="en-US" sz="2000" b="1" dirty="0" err="1">
                <a:solidFill>
                  <a:schemeClr val="tx1"/>
                </a:solidFill>
              </a:rPr>
              <a:t>të</a:t>
            </a:r>
            <a:r>
              <a:rPr lang="en-US" sz="2000" b="1" dirty="0">
                <a:solidFill>
                  <a:schemeClr val="tx1"/>
                </a:solidFill>
              </a:rPr>
              <a:t> </a:t>
            </a:r>
            <a:r>
              <a:rPr lang="en-US" sz="2000" b="1" dirty="0" err="1">
                <a:solidFill>
                  <a:schemeClr val="tx1"/>
                </a:solidFill>
              </a:rPr>
              <a:t>tij</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dalin</a:t>
            </a:r>
            <a:r>
              <a:rPr lang="en-US" sz="2000" b="1" dirty="0">
                <a:solidFill>
                  <a:schemeClr val="tx1"/>
                </a:solidFill>
              </a:rPr>
              <a:t> </a:t>
            </a:r>
            <a:r>
              <a:rPr lang="en-US" sz="2000" b="1" dirty="0" err="1">
                <a:solidFill>
                  <a:schemeClr val="tx1"/>
                </a:solidFill>
              </a:rPr>
              <a:t>totali</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njësive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ruajtjës</a:t>
            </a:r>
            <a:r>
              <a:rPr lang="en-US" sz="2000" b="1" dirty="0">
                <a:solidFill>
                  <a:schemeClr val="tx1"/>
                </a:solidFill>
              </a:rPr>
              <a:t> (</a:t>
            </a:r>
            <a:r>
              <a:rPr lang="en-US" sz="2000" b="1" dirty="0" err="1">
                <a:solidFill>
                  <a:schemeClr val="tx1"/>
                </a:solidFill>
              </a:rPr>
              <a:t>dosje,fashikuj</a:t>
            </a:r>
            <a:r>
              <a:rPr lang="en-US" sz="2000" b="1" dirty="0">
                <a:solidFill>
                  <a:schemeClr val="tx1"/>
                </a:solidFill>
              </a:rPr>
              <a:t>) </a:t>
            </a:r>
            <a:r>
              <a:rPr lang="en-US" sz="2000" b="1" dirty="0" err="1">
                <a:solidFill>
                  <a:schemeClr val="tx1"/>
                </a:solidFill>
              </a:rPr>
              <a:t>për</a:t>
            </a:r>
            <a:r>
              <a:rPr lang="en-US" sz="2000" b="1" dirty="0">
                <a:solidFill>
                  <a:schemeClr val="tx1"/>
                </a:solidFill>
              </a:rPr>
              <a:t> </a:t>
            </a:r>
            <a:r>
              <a:rPr lang="en-US" sz="2000" b="1" dirty="0" err="1">
                <a:solidFill>
                  <a:schemeClr val="tx1"/>
                </a:solidFill>
              </a:rPr>
              <a:t>inventarin</a:t>
            </a:r>
            <a:r>
              <a:rPr lang="en-US" sz="2000" b="1" dirty="0">
                <a:solidFill>
                  <a:schemeClr val="tx1"/>
                </a:solidFill>
              </a:rPr>
              <a:t> e </a:t>
            </a:r>
            <a:r>
              <a:rPr lang="en-US" sz="2000" b="1" dirty="0" err="1">
                <a:solidFill>
                  <a:schemeClr val="tx1"/>
                </a:solidFill>
              </a:rPr>
              <a:t>dokumenteve</a:t>
            </a:r>
            <a:r>
              <a:rPr lang="en-US" sz="2000" b="1" dirty="0">
                <a:solidFill>
                  <a:schemeClr val="tx1"/>
                </a:solidFill>
              </a:rPr>
              <a:t> </a:t>
            </a:r>
            <a:r>
              <a:rPr lang="en-US" sz="2000" b="1" dirty="0" err="1">
                <a:solidFill>
                  <a:schemeClr val="tx1"/>
                </a:solidFill>
              </a:rPr>
              <a:t>hetimore</a:t>
            </a:r>
            <a:r>
              <a:rPr lang="en-US" sz="2000" b="1" dirty="0">
                <a:solidFill>
                  <a:schemeClr val="tx1"/>
                </a:solidFill>
              </a:rPr>
              <a:t> me </a:t>
            </a:r>
            <a:r>
              <a:rPr lang="en-US" sz="2000" b="1" dirty="0" err="1">
                <a:solidFill>
                  <a:schemeClr val="tx1"/>
                </a:solidFill>
              </a:rPr>
              <a:t>ruajtje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përhershme</a:t>
            </a:r>
            <a:r>
              <a:rPr lang="en-US" sz="2000" b="1" dirty="0">
                <a:solidFill>
                  <a:schemeClr val="tx1"/>
                </a:solidFill>
              </a:rPr>
              <a:t> (RHK),</a:t>
            </a:r>
            <a:r>
              <a:rPr lang="en-US" sz="2000" b="1" dirty="0" err="1">
                <a:solidFill>
                  <a:schemeClr val="tx1"/>
                </a:solidFill>
              </a:rPr>
              <a:t>po</a:t>
            </a:r>
            <a:r>
              <a:rPr lang="en-US" sz="2000" b="1" dirty="0">
                <a:solidFill>
                  <a:schemeClr val="tx1"/>
                </a:solidFill>
              </a:rPr>
              <a:t> </a:t>
            </a:r>
            <a:r>
              <a:rPr lang="en-US" sz="2000" b="1" dirty="0" err="1">
                <a:solidFill>
                  <a:schemeClr val="tx1"/>
                </a:solidFill>
              </a:rPr>
              <a:t>kështu</a:t>
            </a:r>
            <a:r>
              <a:rPr lang="en-US" sz="2000" b="1" dirty="0">
                <a:solidFill>
                  <a:schemeClr val="tx1"/>
                </a:solidFill>
              </a:rPr>
              <a:t> </a:t>
            </a:r>
            <a:r>
              <a:rPr lang="en-US" sz="2000" b="1" dirty="0" err="1">
                <a:solidFill>
                  <a:schemeClr val="tx1"/>
                </a:solidFill>
              </a:rPr>
              <a:t>edhe</a:t>
            </a:r>
            <a:r>
              <a:rPr lang="en-US" sz="2000" b="1" dirty="0">
                <a:solidFill>
                  <a:schemeClr val="tx1"/>
                </a:solidFill>
              </a:rPr>
              <a:t> </a:t>
            </a:r>
            <a:r>
              <a:rPr lang="en-US" sz="2000" b="1" dirty="0" err="1">
                <a:solidFill>
                  <a:schemeClr val="tx1"/>
                </a:solidFill>
              </a:rPr>
              <a:t>për</a:t>
            </a:r>
            <a:r>
              <a:rPr lang="en-US" sz="2000" b="1" dirty="0">
                <a:solidFill>
                  <a:schemeClr val="tx1"/>
                </a:solidFill>
              </a:rPr>
              <a:t> </a:t>
            </a:r>
            <a:r>
              <a:rPr lang="en-US" sz="2000" b="1" dirty="0" err="1">
                <a:solidFill>
                  <a:schemeClr val="tx1"/>
                </a:solidFill>
              </a:rPr>
              <a:t>dokumentet</a:t>
            </a:r>
            <a:r>
              <a:rPr lang="en-US" sz="2000" b="1" dirty="0">
                <a:solidFill>
                  <a:schemeClr val="tx1"/>
                </a:solidFill>
              </a:rPr>
              <a:t> me </a:t>
            </a:r>
            <a:r>
              <a:rPr lang="en-US" sz="2000" b="1" dirty="0" err="1">
                <a:solidFill>
                  <a:schemeClr val="tx1"/>
                </a:solidFill>
              </a:rPr>
              <a:t>ruajtje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përkohshme</a:t>
            </a:r>
            <a:r>
              <a:rPr lang="en-US" sz="2000" b="1" dirty="0">
                <a:solidFill>
                  <a:schemeClr val="tx1"/>
                </a:solidFill>
              </a:rPr>
              <a:t> (P)</a:t>
            </a:r>
          </a:p>
        </p:txBody>
      </p:sp>
      <p:sp>
        <p:nvSpPr>
          <p:cNvPr id="3" name="Rounded Rectangle 2"/>
          <p:cNvSpPr/>
          <p:nvPr/>
        </p:nvSpPr>
        <p:spPr>
          <a:xfrm>
            <a:off x="1045027" y="2303812"/>
            <a:ext cx="10533413" cy="2363189"/>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7</a:t>
            </a:r>
            <a:r>
              <a:rPr lang="en-US" b="1" dirty="0">
                <a:solidFill>
                  <a:schemeClr val="tx1"/>
                </a:solidFill>
                <a:latin typeface="Times New Roman" pitchFamily="18" charset="0"/>
              </a:rPr>
              <a:t>7.  </a:t>
            </a:r>
            <a:r>
              <a:rPr lang="en-US" b="1" dirty="0" err="1">
                <a:solidFill>
                  <a:schemeClr val="tx1"/>
                </a:solidFill>
                <a:latin typeface="Times New Roman" pitchFamily="18" charset="0"/>
              </a:rPr>
              <a:t>Inventari</a:t>
            </a:r>
            <a:r>
              <a:rPr lang="en-US" b="1" dirty="0">
                <a:solidFill>
                  <a:schemeClr val="tx1"/>
                </a:solidFill>
                <a:latin typeface="Times New Roman" pitchFamily="18" charset="0"/>
              </a:rPr>
              <a:t> </a:t>
            </a:r>
            <a:r>
              <a:rPr lang="en-US" b="1" dirty="0" err="1">
                <a:solidFill>
                  <a:schemeClr val="tx1"/>
                </a:solidFill>
                <a:latin typeface="Times New Roman" pitchFamily="18" charset="0"/>
              </a:rPr>
              <a:t>përpilohet</a:t>
            </a:r>
            <a:r>
              <a:rPr lang="en-US" b="1" dirty="0">
                <a:solidFill>
                  <a:schemeClr val="tx1"/>
                </a:solidFill>
                <a:latin typeface="Times New Roman" pitchFamily="18" charset="0"/>
              </a:rPr>
              <a:t> </a:t>
            </a: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tre</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miratuara</a:t>
            </a:r>
            <a:r>
              <a:rPr lang="en-US" b="1" dirty="0">
                <a:solidFill>
                  <a:schemeClr val="tx1"/>
                </a:solidFill>
                <a:latin typeface="Times New Roman" pitchFamily="18" charset="0"/>
              </a:rPr>
              <a:t> </a:t>
            </a:r>
            <a:r>
              <a:rPr lang="en-US" b="1" dirty="0" err="1">
                <a:solidFill>
                  <a:schemeClr val="tx1"/>
                </a:solidFill>
                <a:latin typeface="Times New Roman" pitchFamily="18" charset="0"/>
              </a:rPr>
              <a:t>nga</a:t>
            </a:r>
            <a:r>
              <a:rPr lang="en-US" b="1" dirty="0">
                <a:solidFill>
                  <a:schemeClr val="tx1"/>
                </a:solidFill>
                <a:latin typeface="Times New Roman" pitchFamily="18" charset="0"/>
              </a:rPr>
              <a:t> </a:t>
            </a:r>
            <a:r>
              <a:rPr lang="en-US" b="1" dirty="0" err="1">
                <a:solidFill>
                  <a:schemeClr val="tx1"/>
                </a:solidFill>
                <a:latin typeface="Times New Roman" pitchFamily="18" charset="0"/>
              </a:rPr>
              <a:t>titullari</a:t>
            </a:r>
            <a:r>
              <a:rPr lang="en-US" b="1" dirty="0">
                <a:solidFill>
                  <a:schemeClr val="tx1"/>
                </a:solidFill>
                <a:latin typeface="Times New Roman" pitchFamily="18" charset="0"/>
              </a:rPr>
              <a:t> </a:t>
            </a:r>
            <a:r>
              <a:rPr lang="en-US" b="1" dirty="0" err="1">
                <a:solidFill>
                  <a:schemeClr val="tx1"/>
                </a:solidFill>
                <a:latin typeface="Times New Roman" pitchFamily="18" charset="0"/>
              </a:rPr>
              <a:t>i</a:t>
            </a:r>
            <a:r>
              <a:rPr lang="en-US" b="1" dirty="0">
                <a:solidFill>
                  <a:schemeClr val="tx1"/>
                </a:solidFill>
                <a:latin typeface="Times New Roman" pitchFamily="18" charset="0"/>
              </a:rPr>
              <a:t> </a:t>
            </a:r>
            <a:r>
              <a:rPr lang="en-US" b="1" dirty="0" err="1">
                <a:solidFill>
                  <a:schemeClr val="tx1"/>
                </a:solidFill>
                <a:latin typeface="Times New Roman" pitchFamily="18" charset="0"/>
              </a:rPr>
              <a:t>fondkrijuesit</a:t>
            </a:r>
            <a:r>
              <a:rPr lang="en-US" b="1" dirty="0">
                <a:solidFill>
                  <a:schemeClr val="tx1"/>
                </a:solidFill>
                <a:latin typeface="Times New Roman" pitchFamily="18" charset="0"/>
              </a:rPr>
              <a:t>. </a:t>
            </a:r>
          </a:p>
          <a:p>
            <a:pPr marL="342900" indent="-342900">
              <a:buAutoNum type="alphaLcPeriod"/>
            </a:pPr>
            <a:r>
              <a:rPr lang="en-US" b="1" dirty="0" err="1">
                <a:solidFill>
                  <a:schemeClr val="tx1"/>
                </a:solidFill>
                <a:latin typeface="Times New Roman" pitchFamily="18" charset="0"/>
              </a:rPr>
              <a:t>Një</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qëndron</a:t>
            </a:r>
            <a:r>
              <a:rPr lang="en-US" b="1" dirty="0">
                <a:solidFill>
                  <a:schemeClr val="tx1"/>
                </a:solidFill>
                <a:latin typeface="Times New Roman" pitchFamily="18" charset="0"/>
              </a:rPr>
              <a:t> </a:t>
            </a:r>
            <a:r>
              <a:rPr lang="en-US" b="1" dirty="0" err="1">
                <a:solidFill>
                  <a:schemeClr val="tx1"/>
                </a:solidFill>
                <a:latin typeface="Times New Roman" pitchFamily="18" charset="0"/>
              </a:rPr>
              <a:t>pranë</a:t>
            </a:r>
            <a:r>
              <a:rPr lang="en-US" b="1" dirty="0">
                <a:solidFill>
                  <a:schemeClr val="tx1"/>
                </a:solidFill>
                <a:latin typeface="Times New Roman" pitchFamily="18" charset="0"/>
              </a:rPr>
              <a:t> </a:t>
            </a:r>
            <a:r>
              <a:rPr lang="en-US" b="1" dirty="0" err="1">
                <a:solidFill>
                  <a:schemeClr val="tx1"/>
                </a:solidFill>
                <a:latin typeface="Times New Roman" pitchFamily="18" charset="0"/>
              </a:rPr>
              <a:t>fondkrijuesit</a:t>
            </a:r>
            <a:r>
              <a:rPr lang="en-US" b="1" dirty="0">
                <a:solidFill>
                  <a:schemeClr val="tx1"/>
                </a:solidFill>
                <a:latin typeface="Times New Roman" pitchFamily="18" charset="0"/>
              </a:rPr>
              <a:t>.</a:t>
            </a:r>
          </a:p>
          <a:p>
            <a:pPr marL="342900" indent="-342900">
              <a:buAutoNum type="alphaLcPeriod"/>
            </a:pPr>
            <a:r>
              <a:rPr lang="en-US" b="1" dirty="0" err="1">
                <a:solidFill>
                  <a:schemeClr val="tx1"/>
                </a:solidFill>
                <a:latin typeface="Times New Roman" pitchFamily="18" charset="0"/>
              </a:rPr>
              <a:t>Dy</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i</a:t>
            </a:r>
            <a:r>
              <a:rPr lang="en-US" b="1" dirty="0">
                <a:solidFill>
                  <a:schemeClr val="tx1"/>
                </a:solidFill>
                <a:latin typeface="Times New Roman" pitchFamily="18" charset="0"/>
              </a:rPr>
              <a:t> </a:t>
            </a:r>
            <a:r>
              <a:rPr lang="en-US" b="1" dirty="0" err="1">
                <a:solidFill>
                  <a:schemeClr val="tx1"/>
                </a:solidFill>
                <a:latin typeface="Times New Roman" pitchFamily="18" charset="0"/>
              </a:rPr>
              <a:t>dergohen</a:t>
            </a:r>
            <a:r>
              <a:rPr lang="en-US" b="1" dirty="0">
                <a:solidFill>
                  <a:schemeClr val="tx1"/>
                </a:solidFill>
                <a:latin typeface="Times New Roman" pitchFamily="18" charset="0"/>
              </a:rPr>
              <a:t> </a:t>
            </a:r>
            <a:r>
              <a:rPr lang="en-US" b="1" dirty="0" err="1">
                <a:solidFill>
                  <a:schemeClr val="tx1"/>
                </a:solidFill>
                <a:latin typeface="Times New Roman" pitchFamily="18" charset="0"/>
              </a:rPr>
              <a:t>arkivit</a:t>
            </a:r>
            <a:r>
              <a:rPr lang="en-US" b="1" dirty="0">
                <a:solidFill>
                  <a:schemeClr val="tx1"/>
                </a:solidFill>
                <a:latin typeface="Times New Roman" pitchFamily="18" charset="0"/>
              </a:rPr>
              <a:t> </a:t>
            </a:r>
            <a:r>
              <a:rPr lang="en-US" b="1" dirty="0" err="1">
                <a:solidFill>
                  <a:schemeClr val="tx1"/>
                </a:solidFill>
                <a:latin typeface="Times New Roman" pitchFamily="18" charset="0"/>
              </a:rPr>
              <a:t>epror</a:t>
            </a:r>
            <a:r>
              <a:rPr lang="en-US" b="1" dirty="0">
                <a:solidFill>
                  <a:schemeClr val="tx1"/>
                </a:solidFill>
                <a:latin typeface="Times New Roman" pitchFamily="18" charset="0"/>
              </a:rPr>
              <a:t> ( </a:t>
            </a:r>
            <a:r>
              <a:rPr lang="en-US" b="1" dirty="0" smtClean="0">
                <a:solidFill>
                  <a:schemeClr val="tx1"/>
                </a:solidFill>
                <a:latin typeface="Times New Roman" pitchFamily="18" charset="0"/>
              </a:rPr>
              <a:t>AQSHD)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shoqeruar</a:t>
            </a:r>
            <a:r>
              <a:rPr lang="en-US" b="1" dirty="0">
                <a:solidFill>
                  <a:schemeClr val="tx1"/>
                </a:solidFill>
                <a:latin typeface="Times New Roman" pitchFamily="18" charset="0"/>
              </a:rPr>
              <a:t> me </a:t>
            </a:r>
            <a:r>
              <a:rPr lang="en-US" b="1" dirty="0" err="1">
                <a:solidFill>
                  <a:schemeClr val="tx1"/>
                </a:solidFill>
                <a:latin typeface="Times New Roman" pitchFamily="18" charset="0"/>
              </a:rPr>
              <a:t>një</a:t>
            </a:r>
            <a:r>
              <a:rPr lang="en-US" b="1" dirty="0">
                <a:solidFill>
                  <a:schemeClr val="tx1"/>
                </a:solidFill>
                <a:latin typeface="Times New Roman" pitchFamily="18" charset="0"/>
              </a:rPr>
              <a:t> CD-I.</a:t>
            </a:r>
          </a:p>
          <a:p>
            <a:pPr marL="342900" indent="-342900">
              <a:buAutoNum type="alphaLcPeriod"/>
            </a:pPr>
            <a:r>
              <a:rPr lang="en-US" b="1" dirty="0" err="1">
                <a:solidFill>
                  <a:schemeClr val="tx1"/>
                </a:solidFill>
                <a:latin typeface="Times New Roman" pitchFamily="18" charset="0"/>
              </a:rPr>
              <a:t>Inventaret</a:t>
            </a:r>
            <a:r>
              <a:rPr lang="en-US" b="1" dirty="0">
                <a:solidFill>
                  <a:schemeClr val="tx1"/>
                </a:solidFill>
                <a:latin typeface="Times New Roman" pitchFamily="18" charset="0"/>
              </a:rPr>
              <a:t> </a:t>
            </a:r>
            <a:r>
              <a:rPr lang="en-US" b="1" dirty="0" err="1">
                <a:solidFill>
                  <a:schemeClr val="tx1"/>
                </a:solidFill>
                <a:latin typeface="Times New Roman" pitchFamily="18" charset="0"/>
              </a:rPr>
              <a:t>shoqërohen</a:t>
            </a:r>
            <a:r>
              <a:rPr lang="en-US" b="1" dirty="0">
                <a:solidFill>
                  <a:schemeClr val="tx1"/>
                </a:solidFill>
                <a:latin typeface="Times New Roman" pitchFamily="18" charset="0"/>
              </a:rPr>
              <a:t> me </a:t>
            </a:r>
            <a:r>
              <a:rPr lang="en-US" b="1" dirty="0" err="1">
                <a:solidFill>
                  <a:schemeClr val="tx1"/>
                </a:solidFill>
                <a:latin typeface="Times New Roman" pitchFamily="18" charset="0"/>
              </a:rPr>
              <a:t>shkresë</a:t>
            </a:r>
            <a:r>
              <a:rPr lang="en-US" b="1" dirty="0">
                <a:solidFill>
                  <a:schemeClr val="tx1"/>
                </a:solidFill>
                <a:latin typeface="Times New Roman" pitchFamily="18" charset="0"/>
              </a:rPr>
              <a:t> </a:t>
            </a:r>
            <a:r>
              <a:rPr lang="en-US" b="1" dirty="0" err="1">
                <a:solidFill>
                  <a:schemeClr val="tx1"/>
                </a:solidFill>
                <a:latin typeface="Times New Roman" pitchFamily="18" charset="0"/>
              </a:rPr>
              <a:t>përcjellëse</a:t>
            </a:r>
            <a:r>
              <a:rPr lang="en-US" b="1" dirty="0">
                <a:solidFill>
                  <a:schemeClr val="tx1"/>
                </a:solidFill>
                <a:latin typeface="Times New Roman" pitchFamily="18" charset="0"/>
              </a:rPr>
              <a:t> </a:t>
            </a:r>
            <a:r>
              <a:rPr lang="en-US" b="1" dirty="0" err="1">
                <a:solidFill>
                  <a:schemeClr val="tx1"/>
                </a:solidFill>
                <a:latin typeface="Times New Roman" pitchFamily="18" charset="0"/>
              </a:rPr>
              <a:t>zyrtare</a:t>
            </a:r>
            <a:r>
              <a:rPr lang="en-US" b="1" dirty="0">
                <a:solidFill>
                  <a:schemeClr val="tx1"/>
                </a:solidFill>
                <a:latin typeface="Times New Roman" pitchFamily="18" charset="0"/>
              </a:rPr>
              <a:t> </a:t>
            </a:r>
            <a:r>
              <a:rPr lang="en-US" b="1" dirty="0" err="1">
                <a:solidFill>
                  <a:schemeClr val="tx1"/>
                </a:solidFill>
                <a:latin typeface="Times New Roman" pitchFamily="18" charset="0"/>
              </a:rPr>
              <a:t>së</a:t>
            </a:r>
            <a:r>
              <a:rPr lang="en-US" b="1" dirty="0">
                <a:solidFill>
                  <a:schemeClr val="tx1"/>
                </a:solidFill>
                <a:latin typeface="Times New Roman" pitchFamily="18" charset="0"/>
              </a:rPr>
              <a:t> </a:t>
            </a:r>
            <a:r>
              <a:rPr lang="en-US" b="1" dirty="0" err="1">
                <a:solidFill>
                  <a:schemeClr val="tx1"/>
                </a:solidFill>
                <a:latin typeface="Times New Roman" pitchFamily="18" charset="0"/>
              </a:rPr>
              <a:t>bashku</a:t>
            </a:r>
            <a:r>
              <a:rPr lang="en-US" b="1" dirty="0">
                <a:solidFill>
                  <a:schemeClr val="tx1"/>
                </a:solidFill>
                <a:latin typeface="Times New Roman" pitchFamily="18" charset="0"/>
              </a:rPr>
              <a:t> me </a:t>
            </a:r>
            <a:r>
              <a:rPr lang="en-US" b="1" dirty="0" err="1">
                <a:solidFill>
                  <a:schemeClr val="tx1"/>
                </a:solidFill>
                <a:latin typeface="Times New Roman" pitchFamily="18" charset="0"/>
              </a:rPr>
              <a:t>dokumentet</a:t>
            </a:r>
            <a:r>
              <a:rPr lang="en-US" b="1" dirty="0">
                <a:solidFill>
                  <a:schemeClr val="tx1"/>
                </a:solidFill>
                <a:latin typeface="Times New Roman" pitchFamily="18" charset="0"/>
              </a:rPr>
              <a:t> </a:t>
            </a:r>
            <a:r>
              <a:rPr lang="en-US" b="1" dirty="0" err="1">
                <a:solidFill>
                  <a:schemeClr val="tx1"/>
                </a:solidFill>
                <a:latin typeface="Times New Roman" pitchFamily="18" charset="0"/>
              </a:rPr>
              <a:t>hetimore</a:t>
            </a:r>
            <a:r>
              <a:rPr lang="en-US" b="1" dirty="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klasifikuara</a:t>
            </a:r>
            <a:r>
              <a:rPr lang="en-US" b="1" dirty="0">
                <a:solidFill>
                  <a:schemeClr val="tx1"/>
                </a:solidFill>
                <a:latin typeface="Times New Roman" pitchFamily="18" charset="0"/>
              </a:rPr>
              <a:t> </a:t>
            </a:r>
            <a:r>
              <a:rPr lang="en-US" b="1" dirty="0" err="1">
                <a:solidFill>
                  <a:schemeClr val="tx1"/>
                </a:solidFill>
                <a:latin typeface="Times New Roman" pitchFamily="18" charset="0"/>
              </a:rPr>
              <a:t>si</a:t>
            </a:r>
            <a:r>
              <a:rPr lang="en-US" b="1" dirty="0">
                <a:solidFill>
                  <a:schemeClr val="tx1"/>
                </a:solidFill>
                <a:latin typeface="Times New Roman" pitchFamily="18" charset="0"/>
              </a:rPr>
              <a:t> </a:t>
            </a:r>
            <a:r>
              <a:rPr lang="en-US" b="1" dirty="0" smtClean="0">
                <a:solidFill>
                  <a:schemeClr val="tx1"/>
                </a:solidFill>
                <a:latin typeface="Times New Roman" pitchFamily="18" charset="0"/>
              </a:rPr>
              <a:t>RHK </a:t>
            </a:r>
            <a:r>
              <a:rPr lang="en-US" b="1" dirty="0" err="1" smtClean="0">
                <a:solidFill>
                  <a:schemeClr val="tx1"/>
                </a:solidFill>
                <a:latin typeface="Times New Roman" pitchFamily="18" charset="0"/>
              </a:rPr>
              <a:t>të</a:t>
            </a:r>
            <a:r>
              <a:rPr lang="en-US" b="1" dirty="0" smtClean="0">
                <a:solidFill>
                  <a:schemeClr val="tx1"/>
                </a:solidFill>
                <a:latin typeface="Times New Roman" pitchFamily="18" charset="0"/>
              </a:rPr>
              <a:t> </a:t>
            </a:r>
            <a:r>
              <a:rPr lang="en-US" b="1" dirty="0" err="1" smtClean="0">
                <a:solidFill>
                  <a:schemeClr val="tx1"/>
                </a:solidFill>
                <a:latin typeface="Times New Roman" pitchFamily="18" charset="0"/>
              </a:rPr>
              <a:t>përpunuara</a:t>
            </a:r>
            <a:r>
              <a:rPr lang="en-US" b="1" dirty="0" smtClean="0">
                <a:solidFill>
                  <a:schemeClr val="tx1"/>
                </a:solidFill>
                <a:latin typeface="Times New Roman" pitchFamily="18" charset="0"/>
              </a:rPr>
              <a:t>.</a:t>
            </a:r>
            <a:endParaRPr lang="en-US" b="1" dirty="0">
              <a:solidFill>
                <a:schemeClr val="tx1"/>
              </a:solidFill>
              <a:latin typeface="Times New Roman" pitchFamily="18" charset="0"/>
            </a:endParaRPr>
          </a:p>
          <a:p>
            <a:pPr marL="342900" indent="-342900">
              <a:buAutoNum type="alphaLcPeriod"/>
            </a:pPr>
            <a:r>
              <a:rPr lang="en-US" b="1" dirty="0" err="1">
                <a:solidFill>
                  <a:schemeClr val="tx1"/>
                </a:solidFill>
                <a:latin typeface="Times New Roman" pitchFamily="18" charset="0"/>
              </a:rPr>
              <a:t>Dokumentet</a:t>
            </a:r>
            <a:r>
              <a:rPr lang="en-US" b="1" dirty="0">
                <a:solidFill>
                  <a:schemeClr val="tx1"/>
                </a:solidFill>
                <a:latin typeface="Times New Roman" pitchFamily="18" charset="0"/>
              </a:rPr>
              <a:t> </a:t>
            </a:r>
            <a:r>
              <a:rPr lang="en-US" b="1" dirty="0" err="1">
                <a:solidFill>
                  <a:schemeClr val="tx1"/>
                </a:solidFill>
                <a:latin typeface="Times New Roman" pitchFamily="18" charset="0"/>
              </a:rPr>
              <a:t>hetimore</a:t>
            </a:r>
            <a:r>
              <a:rPr lang="en-US" b="1" dirty="0">
                <a:solidFill>
                  <a:schemeClr val="tx1"/>
                </a:solidFill>
                <a:latin typeface="Times New Roman" pitchFamily="18" charset="0"/>
              </a:rPr>
              <a:t> </a:t>
            </a:r>
            <a:r>
              <a:rPr lang="en-US" b="1" dirty="0" err="1">
                <a:solidFill>
                  <a:schemeClr val="tx1"/>
                </a:solidFill>
                <a:latin typeface="Times New Roman" pitchFamily="18" charset="0"/>
              </a:rPr>
              <a:t>vendosen</a:t>
            </a:r>
            <a:r>
              <a:rPr lang="en-US" b="1" dirty="0">
                <a:solidFill>
                  <a:schemeClr val="tx1"/>
                </a:solidFill>
                <a:latin typeface="Times New Roman" pitchFamily="18" charset="0"/>
              </a:rPr>
              <a:t> </a:t>
            </a: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kuti</a:t>
            </a:r>
            <a:r>
              <a:rPr lang="en-US" b="1" dirty="0">
                <a:solidFill>
                  <a:schemeClr val="tx1"/>
                </a:solidFill>
                <a:latin typeface="Times New Roman" pitchFamily="18" charset="0"/>
              </a:rPr>
              <a:t> </a:t>
            </a:r>
            <a:r>
              <a:rPr lang="en-US" b="1" dirty="0" err="1">
                <a:solidFill>
                  <a:schemeClr val="tx1"/>
                </a:solidFill>
                <a:latin typeface="Times New Roman" pitchFamily="18" charset="0"/>
              </a:rPr>
              <a:t>arkivore</a:t>
            </a:r>
            <a:r>
              <a:rPr lang="en-US" b="1" dirty="0">
                <a:solidFill>
                  <a:schemeClr val="tx1"/>
                </a:solidFill>
                <a:latin typeface="Times New Roman" pitchFamily="18" charset="0"/>
              </a:rPr>
              <a:t> </a:t>
            </a:r>
            <a:r>
              <a:rPr lang="en-US" b="1" dirty="0" smtClean="0">
                <a:solidFill>
                  <a:schemeClr val="tx1"/>
                </a:solidFill>
                <a:latin typeface="Times New Roman" pitchFamily="18" charset="0"/>
              </a:rPr>
              <a:t>RHK </a:t>
            </a:r>
            <a:r>
              <a:rPr lang="en-US" b="1" dirty="0" err="1" smtClean="0">
                <a:solidFill>
                  <a:schemeClr val="tx1"/>
                </a:solidFill>
                <a:latin typeface="Times New Roman" pitchFamily="18" charset="0"/>
              </a:rPr>
              <a:t>sipas</a:t>
            </a:r>
            <a:r>
              <a:rPr lang="en-US" b="1" dirty="0" smtClean="0">
                <a:solidFill>
                  <a:schemeClr val="tx1"/>
                </a:solidFill>
                <a:latin typeface="Times New Roman" pitchFamily="18" charset="0"/>
              </a:rPr>
              <a:t> </a:t>
            </a:r>
            <a:r>
              <a:rPr lang="en-US" b="1" dirty="0" err="1">
                <a:solidFill>
                  <a:schemeClr val="tx1"/>
                </a:solidFill>
                <a:latin typeface="Times New Roman" pitchFamily="18" charset="0"/>
              </a:rPr>
              <a:t>modelit</a:t>
            </a:r>
            <a:r>
              <a:rPr lang="en-US" b="1" dirty="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miratuar</a:t>
            </a:r>
            <a:r>
              <a:rPr lang="en-US" b="1" dirty="0">
                <a:solidFill>
                  <a:schemeClr val="tx1"/>
                </a:solidFill>
                <a:latin typeface="Times New Roman" pitchFamily="18" charset="0"/>
              </a:rPr>
              <a:t> </a:t>
            </a:r>
            <a:r>
              <a:rPr lang="en-US" b="1" dirty="0" err="1">
                <a:solidFill>
                  <a:schemeClr val="tx1"/>
                </a:solidFill>
                <a:latin typeface="Times New Roman" pitchFamily="18" charset="0"/>
              </a:rPr>
              <a:t>nga</a:t>
            </a:r>
            <a:r>
              <a:rPr lang="en-US" b="1" dirty="0">
                <a:solidFill>
                  <a:schemeClr val="tx1"/>
                </a:solidFill>
                <a:latin typeface="Times New Roman" pitchFamily="18" charset="0"/>
              </a:rPr>
              <a:t> DPA.</a:t>
            </a:r>
          </a:p>
          <a:p>
            <a:pPr marL="342900" indent="-342900">
              <a:buAutoNum type="alphaLcPeriod"/>
            </a:pP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faqen</a:t>
            </a:r>
            <a:r>
              <a:rPr lang="en-US" b="1" dirty="0">
                <a:solidFill>
                  <a:schemeClr val="tx1"/>
                </a:solidFill>
                <a:latin typeface="Times New Roman" pitchFamily="18" charset="0"/>
              </a:rPr>
              <a:t> </a:t>
            </a:r>
            <a:r>
              <a:rPr lang="en-US" b="1" dirty="0" err="1">
                <a:solidFill>
                  <a:schemeClr val="tx1"/>
                </a:solidFill>
                <a:latin typeface="Times New Roman" pitchFamily="18" charset="0"/>
              </a:rPr>
              <a:t>ballore</a:t>
            </a:r>
            <a:r>
              <a:rPr lang="en-US" b="1" dirty="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kutisë</a:t>
            </a:r>
            <a:r>
              <a:rPr lang="en-US" b="1" dirty="0">
                <a:solidFill>
                  <a:schemeClr val="tx1"/>
                </a:solidFill>
                <a:latin typeface="Times New Roman" pitchFamily="18" charset="0"/>
              </a:rPr>
              <a:t> </a:t>
            </a:r>
            <a:r>
              <a:rPr lang="en-US" b="1" dirty="0" err="1">
                <a:solidFill>
                  <a:schemeClr val="tx1"/>
                </a:solidFill>
                <a:latin typeface="Times New Roman" pitchFamily="18" charset="0"/>
              </a:rPr>
              <a:t>arkivore</a:t>
            </a:r>
            <a:r>
              <a:rPr lang="en-US" b="1" dirty="0">
                <a:solidFill>
                  <a:schemeClr val="tx1"/>
                </a:solidFill>
                <a:latin typeface="Times New Roman" pitchFamily="18" charset="0"/>
              </a:rPr>
              <a:t> </a:t>
            </a:r>
            <a:r>
              <a:rPr lang="en-US" b="1" dirty="0" err="1">
                <a:solidFill>
                  <a:schemeClr val="tx1"/>
                </a:solidFill>
                <a:latin typeface="Times New Roman" pitchFamily="18" charset="0"/>
              </a:rPr>
              <a:t>vendoset</a:t>
            </a:r>
            <a:r>
              <a:rPr lang="en-US" b="1" dirty="0">
                <a:solidFill>
                  <a:schemeClr val="tx1"/>
                </a:solidFill>
                <a:latin typeface="Times New Roman" pitchFamily="18" charset="0"/>
              </a:rPr>
              <a:t> </a:t>
            </a:r>
            <a:r>
              <a:rPr lang="en-US" b="1" dirty="0" err="1">
                <a:solidFill>
                  <a:schemeClr val="tx1"/>
                </a:solidFill>
                <a:latin typeface="Times New Roman" pitchFamily="18" charset="0"/>
              </a:rPr>
              <a:t>etiketa</a:t>
            </a:r>
            <a:r>
              <a:rPr lang="en-US" b="1" dirty="0">
                <a:solidFill>
                  <a:schemeClr val="tx1"/>
                </a:solidFill>
                <a:latin typeface="Times New Roman" pitchFamily="18" charset="0"/>
              </a:rPr>
              <a:t>  </a:t>
            </a:r>
            <a:r>
              <a:rPr lang="en-US" b="1" dirty="0" err="1" smtClean="0">
                <a:solidFill>
                  <a:schemeClr val="tx1"/>
                </a:solidFill>
                <a:latin typeface="Times New Roman" pitchFamily="18" charset="0"/>
              </a:rPr>
              <a:t>sipas</a:t>
            </a:r>
            <a:r>
              <a:rPr lang="en-US" b="1" dirty="0" smtClean="0">
                <a:solidFill>
                  <a:schemeClr val="tx1"/>
                </a:solidFill>
                <a:latin typeface="Times New Roman" pitchFamily="18" charset="0"/>
              </a:rPr>
              <a:t> </a:t>
            </a:r>
            <a:r>
              <a:rPr lang="en-US" b="1" dirty="0" err="1" smtClean="0">
                <a:solidFill>
                  <a:schemeClr val="tx1"/>
                </a:solidFill>
                <a:latin typeface="Times New Roman" pitchFamily="18" charset="0"/>
              </a:rPr>
              <a:t>modelit</a:t>
            </a:r>
            <a:r>
              <a:rPr lang="en-US" b="1" dirty="0" smtClean="0">
                <a:solidFill>
                  <a:schemeClr val="tx1"/>
                </a:solidFill>
                <a:latin typeface="Times New Roman" pitchFamily="18" charset="0"/>
              </a:rPr>
              <a:t> </a:t>
            </a:r>
            <a:r>
              <a:rPr lang="en-US" b="1" dirty="0" err="1" smtClean="0">
                <a:solidFill>
                  <a:schemeClr val="tx1"/>
                </a:solidFill>
                <a:latin typeface="Times New Roman" pitchFamily="18" charset="0"/>
              </a:rPr>
              <a:t>të</a:t>
            </a:r>
            <a:r>
              <a:rPr lang="en-US" b="1" dirty="0" smtClean="0">
                <a:solidFill>
                  <a:schemeClr val="tx1"/>
                </a:solidFill>
                <a:latin typeface="Times New Roman" pitchFamily="18" charset="0"/>
              </a:rPr>
              <a:t> </a:t>
            </a:r>
            <a:r>
              <a:rPr lang="en-US" b="1" dirty="0" err="1" smtClean="0">
                <a:solidFill>
                  <a:schemeClr val="tx1"/>
                </a:solidFill>
                <a:latin typeface="Times New Roman" pitchFamily="18" charset="0"/>
              </a:rPr>
              <a:t>miratuar</a:t>
            </a:r>
            <a:r>
              <a:rPr lang="en-US" b="1" dirty="0" smtClean="0">
                <a:solidFill>
                  <a:schemeClr val="tx1"/>
                </a:solidFill>
                <a:latin typeface="Times New Roman" pitchFamily="18" charset="0"/>
              </a:rPr>
              <a:t> </a:t>
            </a:r>
            <a:r>
              <a:rPr lang="en-US" b="1" dirty="0" err="1" smtClean="0">
                <a:solidFill>
                  <a:schemeClr val="tx1"/>
                </a:solidFill>
                <a:latin typeface="Times New Roman" pitchFamily="18" charset="0"/>
              </a:rPr>
              <a:t>nga</a:t>
            </a:r>
            <a:r>
              <a:rPr lang="en-US" b="1" dirty="0" smtClean="0">
                <a:solidFill>
                  <a:schemeClr val="tx1"/>
                </a:solidFill>
                <a:latin typeface="Times New Roman" pitchFamily="18" charset="0"/>
              </a:rPr>
              <a:t> AQSHD</a:t>
            </a:r>
            <a:endParaRPr lang="en-US" b="1" dirty="0">
              <a:solidFill>
                <a:schemeClr val="tx1"/>
              </a:solidFill>
              <a:latin typeface="Times New Roman" pitchFamily="18" charset="0"/>
            </a:endParaRPr>
          </a:p>
          <a:p>
            <a:pPr marL="342900" indent="-342900" algn="ctr"/>
            <a:r>
              <a:rPr lang="en-US" b="1" dirty="0">
                <a:solidFill>
                  <a:schemeClr val="tx1"/>
                </a:solidFill>
                <a:latin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6858000"/>
          </a:xfrm>
        </p:spPr>
        <p:txBody>
          <a:bodyPr>
            <a:normAutofit/>
          </a:bodyPr>
          <a:lstStyle/>
          <a:p>
            <a:r>
              <a:rPr lang="en-US" sz="800" dirty="0"/>
              <a:t> </a:t>
            </a:r>
          </a:p>
        </p:txBody>
      </p:sp>
      <p:graphicFrame>
        <p:nvGraphicFramePr>
          <p:cNvPr id="48130" name="Object 2"/>
          <p:cNvGraphicFramePr>
            <a:graphicFrameLocks noChangeAspect="1"/>
          </p:cNvGraphicFramePr>
          <p:nvPr>
            <p:extLst>
              <p:ext uri="{D42A27DB-BD31-4B8C-83A1-F6EECF244321}">
                <p14:modId xmlns:p14="http://schemas.microsoft.com/office/powerpoint/2010/main" val="1456397275"/>
              </p:ext>
            </p:extLst>
          </p:nvPr>
        </p:nvGraphicFramePr>
        <p:xfrm>
          <a:off x="1017588" y="1603375"/>
          <a:ext cx="9070975" cy="5095875"/>
        </p:xfrm>
        <a:graphic>
          <a:graphicData uri="http://schemas.openxmlformats.org/presentationml/2006/ole">
            <mc:AlternateContent xmlns:mc="http://schemas.openxmlformats.org/markup-compatibility/2006">
              <mc:Choice xmlns:v="urn:schemas-microsoft-com:vml" Requires="v">
                <p:oleObj spid="_x0000_s3156" name="Document" r:id="rId3" imgW="7546856" imgH="4253763" progId="Word.Document.12">
                  <p:embed/>
                </p:oleObj>
              </mc:Choice>
              <mc:Fallback>
                <p:oleObj name="Document" r:id="rId3" imgW="7546856" imgH="4253763" progId="Word.Document.12">
                  <p:embed/>
                  <p:pic>
                    <p:nvPicPr>
                      <p:cNvPr id="0" name="Picture 2"/>
                      <p:cNvPicPr>
                        <a:picLocks noChangeAspect="1" noChangeArrowheads="1"/>
                      </p:cNvPicPr>
                      <p:nvPr/>
                    </p:nvPicPr>
                    <p:blipFill>
                      <a:blip r:embed="rId4"/>
                      <a:srcRect/>
                      <a:stretch>
                        <a:fillRect/>
                      </a:stretch>
                    </p:blipFill>
                    <p:spPr bwMode="auto">
                      <a:xfrm>
                        <a:off x="1017588" y="1603375"/>
                        <a:ext cx="907097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1650671" y="427513"/>
            <a:ext cx="9144000" cy="9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I ETIKET</a:t>
            </a:r>
            <a:r>
              <a:rPr lang="en-US" dirty="0">
                <a:latin typeface="Times New Roman"/>
                <a:cs typeface="Times New Roman"/>
              </a:rPr>
              <a:t>Ȅ</a:t>
            </a:r>
            <a:r>
              <a:rPr lang="en-US" dirty="0"/>
              <a:t>S P</a:t>
            </a:r>
            <a:r>
              <a:rPr lang="en-US" dirty="0">
                <a:latin typeface="Times New Roman"/>
                <a:cs typeface="Times New Roman"/>
              </a:rPr>
              <a:t>Ȅ</a:t>
            </a:r>
            <a:r>
              <a:rPr lang="en-US" dirty="0"/>
              <a:t>R KUTIT</a:t>
            </a:r>
            <a:r>
              <a:rPr lang="en-US" dirty="0">
                <a:latin typeface="Times New Roman"/>
                <a:cs typeface="Times New Roman"/>
              </a:rPr>
              <a:t>Ȅ</a:t>
            </a:r>
            <a:r>
              <a:rPr lang="en-US" dirty="0"/>
              <a:t> ARKIVORE T</a:t>
            </a:r>
            <a:r>
              <a:rPr lang="en-US" dirty="0">
                <a:latin typeface="Times New Roman"/>
                <a:cs typeface="Times New Roman"/>
              </a:rPr>
              <a:t>Ȅ</a:t>
            </a:r>
            <a:r>
              <a:rPr lang="en-US" dirty="0"/>
              <a:t> PROKURORIVE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05049" y="427514"/>
            <a:ext cx="9144000" cy="653142"/>
          </a:xfrm>
          <a:prstGeom prst="ellipse">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212121"/>
                </a:solidFill>
                <a:latin typeface="Times New Roman" pitchFamily="18" charset="0"/>
                <a:cs typeface="Times New Roman" pitchFamily="18" charset="0"/>
              </a:rPr>
              <a:t>Rasti</a:t>
            </a:r>
            <a:r>
              <a:rPr lang="en-US" sz="2800" b="1" dirty="0">
                <a:solidFill>
                  <a:srgbClr val="212121"/>
                </a:solidFill>
                <a:latin typeface="Times New Roman" pitchFamily="18" charset="0"/>
                <a:cs typeface="Times New Roman" pitchFamily="18" charset="0"/>
              </a:rPr>
              <a:t> </a:t>
            </a:r>
            <a:r>
              <a:rPr lang="en-US" sz="2800" b="1" dirty="0" err="1">
                <a:solidFill>
                  <a:srgbClr val="212121"/>
                </a:solidFill>
                <a:latin typeface="Times New Roman" pitchFamily="18" charset="0"/>
                <a:cs typeface="Times New Roman" pitchFamily="18" charset="0"/>
              </a:rPr>
              <a:t>i</a:t>
            </a:r>
            <a:r>
              <a:rPr lang="en-US" sz="2800" b="1" dirty="0">
                <a:solidFill>
                  <a:srgbClr val="212121"/>
                </a:solidFill>
                <a:latin typeface="Times New Roman" pitchFamily="18" charset="0"/>
                <a:cs typeface="Times New Roman" pitchFamily="18" charset="0"/>
              </a:rPr>
              <a:t> II-</a:t>
            </a:r>
            <a:r>
              <a:rPr lang="en-US" sz="2800" b="1" dirty="0" err="1">
                <a:solidFill>
                  <a:srgbClr val="212121"/>
                </a:solidFill>
                <a:latin typeface="Times New Roman" pitchFamily="18" charset="0"/>
                <a:cs typeface="Times New Roman" pitchFamily="18" charset="0"/>
              </a:rPr>
              <a:t>të</a:t>
            </a:r>
            <a:endParaRPr lang="en-US" sz="2800" b="1" dirty="0">
              <a:solidFill>
                <a:srgbClr val="212121"/>
              </a:solidFill>
              <a:latin typeface="Times New Roman" pitchFamily="18" charset="0"/>
              <a:cs typeface="Times New Roman" pitchFamily="18" charset="0"/>
            </a:endParaRPr>
          </a:p>
          <a:p>
            <a:pPr algn="ctr"/>
            <a:endParaRPr lang="en-US" dirty="0"/>
          </a:p>
        </p:txBody>
      </p:sp>
      <p:sp>
        <p:nvSpPr>
          <p:cNvPr id="3" name="Rectangle 2"/>
          <p:cNvSpPr/>
          <p:nvPr/>
        </p:nvSpPr>
        <p:spPr>
          <a:xfrm>
            <a:off x="1389414" y="1341913"/>
            <a:ext cx="10010898" cy="902523"/>
          </a:xfrm>
          <a:prstGeom prst="rect">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212121"/>
                </a:solidFill>
                <a:latin typeface="Times New Roman" pitchFamily="18" charset="0"/>
                <a:cs typeface="Times New Roman" pitchFamily="18" charset="0"/>
              </a:rPr>
              <a:t>Kur</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dokumentacioni</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hetimor</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është</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 pa </a:t>
            </a:r>
            <a:r>
              <a:rPr lang="en-US" sz="2400" b="1" dirty="0" err="1">
                <a:solidFill>
                  <a:srgbClr val="212121"/>
                </a:solidFill>
                <a:latin typeface="Times New Roman" pitchFamily="18" charset="0"/>
                <a:cs typeface="Times New Roman" pitchFamily="18" charset="0"/>
              </a:rPr>
              <a:t>përpunuar</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tërsisht</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apo</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pjesërisht</a:t>
            </a:r>
            <a:r>
              <a:rPr lang="en-US" sz="2400" b="1" dirty="0">
                <a:solidFill>
                  <a:srgbClr val="212121"/>
                </a:solidFill>
                <a:latin typeface="Times New Roman" pitchFamily="18" charset="0"/>
                <a:cs typeface="Times New Roman" pitchFamily="18" charset="0"/>
              </a:rPr>
              <a:t> me </a:t>
            </a:r>
            <a:r>
              <a:rPr lang="en-US" sz="2400" b="1" dirty="0" err="1">
                <a:solidFill>
                  <a:srgbClr val="212121"/>
                </a:solidFill>
                <a:latin typeface="Times New Roman" pitchFamily="18" charset="0"/>
                <a:cs typeface="Times New Roman" pitchFamily="18" charset="0"/>
              </a:rPr>
              <a:t>vite</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tëra</a:t>
            </a:r>
            <a:endParaRPr lang="en-US" sz="2400" b="1" dirty="0">
              <a:solidFill>
                <a:srgbClr val="212121"/>
              </a:solidFill>
              <a:latin typeface="Times New Roman" pitchFamily="18" charset="0"/>
              <a:cs typeface="Times New Roman" pitchFamily="18" charset="0"/>
            </a:endParaRPr>
          </a:p>
          <a:p>
            <a:pPr algn="ctr"/>
            <a:endParaRPr lang="en-US" dirty="0"/>
          </a:p>
        </p:txBody>
      </p:sp>
      <p:sp>
        <p:nvSpPr>
          <p:cNvPr id="4" name="Down Arrow 3"/>
          <p:cNvSpPr/>
          <p:nvPr/>
        </p:nvSpPr>
        <p:spPr>
          <a:xfrm>
            <a:off x="6460177" y="819399"/>
            <a:ext cx="368135" cy="5937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3144" y="2398816"/>
            <a:ext cx="10830296" cy="4108861"/>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marL="342900" indent="-342900">
              <a:buAutoNum type="arabicPeriod"/>
            </a:pPr>
            <a:r>
              <a:rPr lang="en-US" b="1" dirty="0" err="1">
                <a:solidFill>
                  <a:schemeClr val="tx1"/>
                </a:solidFill>
              </a:rPr>
              <a:t>Bëhet</a:t>
            </a:r>
            <a:r>
              <a:rPr lang="en-US" b="1" dirty="0">
                <a:solidFill>
                  <a:schemeClr val="tx1"/>
                </a:solidFill>
              </a:rPr>
              <a:t> </a:t>
            </a:r>
            <a:r>
              <a:rPr lang="en-US" b="1" dirty="0" err="1">
                <a:solidFill>
                  <a:schemeClr val="tx1"/>
                </a:solidFill>
              </a:rPr>
              <a:t>ndarja</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vite</a:t>
            </a:r>
            <a:r>
              <a:rPr lang="en-US" b="1" dirty="0">
                <a:solidFill>
                  <a:schemeClr val="tx1"/>
                </a:solidFill>
              </a:rPr>
              <a:t> e </a:t>
            </a:r>
            <a:r>
              <a:rPr lang="en-US" b="1" dirty="0" err="1">
                <a:solidFill>
                  <a:schemeClr val="tx1"/>
                </a:solidFill>
              </a:rPr>
              <a:t>dokumentacionit</a:t>
            </a:r>
            <a:r>
              <a:rPr lang="en-US" b="1" dirty="0">
                <a:solidFill>
                  <a:schemeClr val="tx1"/>
                </a:solidFill>
              </a:rPr>
              <a:t> </a:t>
            </a:r>
            <a:r>
              <a:rPr lang="en-US" b="1" dirty="0" err="1">
                <a:solidFill>
                  <a:schemeClr val="tx1"/>
                </a:solidFill>
              </a:rPr>
              <a:t>hetimor</a:t>
            </a:r>
            <a:r>
              <a:rPr lang="en-US" b="1" dirty="0">
                <a:solidFill>
                  <a:schemeClr val="tx1"/>
                </a:solidFill>
              </a:rPr>
              <a:t>.</a:t>
            </a:r>
          </a:p>
          <a:p>
            <a:pPr marL="342900" indent="-342900">
              <a:buAutoNum type="arabicPeriod"/>
            </a:pPr>
            <a:r>
              <a:rPr lang="en-US" b="1" dirty="0" err="1">
                <a:solidFill>
                  <a:schemeClr val="tx1"/>
                </a:solidFill>
              </a:rPr>
              <a:t>Arkivisti</a:t>
            </a:r>
            <a:r>
              <a:rPr lang="en-US" b="1" dirty="0">
                <a:solidFill>
                  <a:schemeClr val="tx1"/>
                </a:solidFill>
              </a:rPr>
              <a:t> </a:t>
            </a:r>
            <a:r>
              <a:rPr lang="en-US" b="1" dirty="0" err="1">
                <a:solidFill>
                  <a:schemeClr val="tx1"/>
                </a:solidFill>
              </a:rPr>
              <a:t>studion</a:t>
            </a:r>
            <a:r>
              <a:rPr lang="en-US" b="1" dirty="0">
                <a:solidFill>
                  <a:schemeClr val="tx1"/>
                </a:solidFill>
              </a:rPr>
              <a:t> </a:t>
            </a:r>
            <a:r>
              <a:rPr lang="en-US" b="1" dirty="0" err="1">
                <a:solidFill>
                  <a:schemeClr val="tx1"/>
                </a:solidFill>
              </a:rPr>
              <a:t>fondin</a:t>
            </a:r>
            <a:r>
              <a:rPr lang="en-US" b="1" dirty="0">
                <a:solidFill>
                  <a:schemeClr val="tx1"/>
                </a:solidFill>
              </a:rPr>
              <a:t> duke </a:t>
            </a:r>
            <a:r>
              <a:rPr lang="en-US" b="1" dirty="0" err="1">
                <a:solidFill>
                  <a:schemeClr val="tx1"/>
                </a:solidFill>
              </a:rPr>
              <a:t>marrë</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a:t>
            </a:r>
            <a:r>
              <a:rPr lang="en-US" b="1" dirty="0">
                <a:solidFill>
                  <a:schemeClr val="tx1"/>
                </a:solidFill>
              </a:rPr>
              <a:t> </a:t>
            </a:r>
            <a:r>
              <a:rPr lang="en-US" b="1" dirty="0" err="1">
                <a:solidFill>
                  <a:schemeClr val="tx1"/>
                </a:solidFill>
              </a:rPr>
              <a:t>rreth</a:t>
            </a:r>
            <a:r>
              <a:rPr lang="en-US" b="1" dirty="0">
                <a:solidFill>
                  <a:schemeClr val="tx1"/>
                </a:solidFill>
              </a:rPr>
              <a:t> </a:t>
            </a:r>
            <a:r>
              <a:rPr lang="en-US" b="1" dirty="0" err="1">
                <a:solidFill>
                  <a:schemeClr val="tx1"/>
                </a:solidFill>
              </a:rPr>
              <a:t>tijë</a:t>
            </a:r>
            <a:r>
              <a:rPr lang="en-US" b="1" dirty="0">
                <a:solidFill>
                  <a:schemeClr val="tx1"/>
                </a:solidFill>
              </a:rPr>
              <a:t>.</a:t>
            </a:r>
          </a:p>
          <a:p>
            <a:pPr marL="342900" indent="-342900">
              <a:buAutoNum type="arabicPeriod"/>
            </a:pPr>
            <a:r>
              <a:rPr lang="en-US" b="1" dirty="0" err="1">
                <a:solidFill>
                  <a:schemeClr val="tx1"/>
                </a:solidFill>
              </a:rPr>
              <a:t>Ju</a:t>
            </a:r>
            <a:r>
              <a:rPr lang="en-US" b="1" dirty="0">
                <a:solidFill>
                  <a:schemeClr val="tx1"/>
                </a:solidFill>
              </a:rPr>
              <a:t> </a:t>
            </a:r>
            <a:r>
              <a:rPr lang="en-US" b="1" dirty="0" err="1">
                <a:solidFill>
                  <a:schemeClr val="tx1"/>
                </a:solidFill>
              </a:rPr>
              <a:t>referohet</a:t>
            </a:r>
            <a:r>
              <a:rPr lang="en-US" b="1" dirty="0">
                <a:solidFill>
                  <a:schemeClr val="tx1"/>
                </a:solidFill>
              </a:rPr>
              <a:t> </a:t>
            </a:r>
            <a:r>
              <a:rPr lang="en-US" b="1" dirty="0" err="1">
                <a:solidFill>
                  <a:schemeClr val="tx1"/>
                </a:solidFill>
              </a:rPr>
              <a:t>regjistrave</a:t>
            </a:r>
            <a:r>
              <a:rPr lang="en-US" b="1" dirty="0">
                <a:solidFill>
                  <a:schemeClr val="tx1"/>
                </a:solidFill>
              </a:rPr>
              <a:t> </a:t>
            </a:r>
            <a:r>
              <a:rPr lang="en-US" b="1" dirty="0" err="1">
                <a:solidFill>
                  <a:schemeClr val="tx1"/>
                </a:solidFill>
              </a:rPr>
              <a:t>apo</a:t>
            </a:r>
            <a:r>
              <a:rPr lang="en-US" b="1" dirty="0">
                <a:solidFill>
                  <a:schemeClr val="tx1"/>
                </a:solidFill>
              </a:rPr>
              <a:t> </a:t>
            </a:r>
            <a:r>
              <a:rPr lang="en-US" b="1" dirty="0" err="1">
                <a:solidFill>
                  <a:schemeClr val="tx1"/>
                </a:solidFill>
              </a:rPr>
              <a:t>kodekseve</a:t>
            </a:r>
            <a:r>
              <a:rPr lang="en-US" b="1" dirty="0">
                <a:solidFill>
                  <a:schemeClr val="tx1"/>
                </a:solidFill>
              </a:rPr>
              <a:t> </a:t>
            </a:r>
            <a:r>
              <a:rPr lang="en-US" b="1" dirty="0" err="1">
                <a:solidFill>
                  <a:schemeClr val="tx1"/>
                </a:solidFill>
              </a:rPr>
              <a:t>për</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saktësuar</a:t>
            </a:r>
            <a:r>
              <a:rPr lang="en-US" b="1" dirty="0">
                <a:solidFill>
                  <a:schemeClr val="tx1"/>
                </a:solidFill>
              </a:rPr>
              <a:t> </a:t>
            </a:r>
            <a:r>
              <a:rPr lang="en-US" b="1" dirty="0" err="1">
                <a:solidFill>
                  <a:schemeClr val="tx1"/>
                </a:solidFill>
              </a:rPr>
              <a:t>numrin</a:t>
            </a:r>
            <a:r>
              <a:rPr lang="en-US" b="1" dirty="0">
                <a:solidFill>
                  <a:schemeClr val="tx1"/>
                </a:solidFill>
              </a:rPr>
              <a:t> e </a:t>
            </a:r>
            <a:r>
              <a:rPr lang="en-US" b="1" dirty="0" err="1">
                <a:solidFill>
                  <a:schemeClr val="tx1"/>
                </a:solidFill>
              </a:rPr>
              <a:t>procedimeve</a:t>
            </a:r>
            <a:r>
              <a:rPr lang="en-US" b="1" dirty="0">
                <a:solidFill>
                  <a:schemeClr val="tx1"/>
                </a:solidFill>
              </a:rPr>
              <a:t> </a:t>
            </a:r>
            <a:r>
              <a:rPr lang="en-US" b="1" dirty="0" err="1">
                <a:solidFill>
                  <a:schemeClr val="tx1"/>
                </a:solidFill>
              </a:rPr>
              <a:t>penale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atij</a:t>
            </a:r>
            <a:r>
              <a:rPr lang="en-US" b="1" dirty="0">
                <a:solidFill>
                  <a:schemeClr val="tx1"/>
                </a:solidFill>
              </a:rPr>
              <a:t> </a:t>
            </a:r>
            <a:r>
              <a:rPr lang="en-US" b="1" dirty="0" err="1">
                <a:solidFill>
                  <a:schemeClr val="tx1"/>
                </a:solidFill>
              </a:rPr>
              <a:t>viti</a:t>
            </a:r>
            <a:r>
              <a:rPr lang="en-US" b="1" dirty="0">
                <a:solidFill>
                  <a:schemeClr val="tx1"/>
                </a:solidFill>
              </a:rPr>
              <a:t>.</a:t>
            </a:r>
          </a:p>
          <a:p>
            <a:pPr marL="342900" indent="-342900">
              <a:buAutoNum type="arabicPeriod"/>
            </a:pPr>
            <a:r>
              <a:rPr lang="en-US" b="1" dirty="0" err="1">
                <a:solidFill>
                  <a:schemeClr val="tx1"/>
                </a:solidFill>
              </a:rPr>
              <a:t>Rendit</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a:solidFill>
                  <a:schemeClr val="tx1"/>
                </a:solidFill>
              </a:rPr>
              <a:t>hetimore</a:t>
            </a:r>
            <a:r>
              <a:rPr lang="en-US" b="1" dirty="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viti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hershëm</a:t>
            </a:r>
            <a:r>
              <a:rPr lang="en-US" b="1" dirty="0">
                <a:solidFill>
                  <a:schemeClr val="tx1"/>
                </a:solidFill>
              </a:rPr>
              <a:t> </a:t>
            </a:r>
            <a:r>
              <a:rPr lang="en-US" b="1" dirty="0" err="1">
                <a:solidFill>
                  <a:schemeClr val="tx1"/>
                </a:solidFill>
              </a:rPr>
              <a:t>deri</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ai</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fundit</a:t>
            </a:r>
            <a:r>
              <a:rPr lang="en-US" b="1" dirty="0">
                <a:solidFill>
                  <a:schemeClr val="tx1"/>
                </a:solidFill>
              </a:rPr>
              <a:t>.</a:t>
            </a:r>
          </a:p>
          <a:p>
            <a:pPr marL="342900" indent="-342900">
              <a:buAutoNum type="arabicPeriod"/>
            </a:pPr>
            <a:r>
              <a:rPr lang="en-US" b="1" dirty="0" err="1">
                <a:solidFill>
                  <a:schemeClr val="tx1"/>
                </a:solidFill>
              </a:rPr>
              <a:t>Fillon</a:t>
            </a:r>
            <a:r>
              <a:rPr lang="en-US" b="1" dirty="0">
                <a:solidFill>
                  <a:schemeClr val="tx1"/>
                </a:solidFill>
              </a:rPr>
              <a:t> </a:t>
            </a:r>
            <a:r>
              <a:rPr lang="en-US" b="1" dirty="0" err="1">
                <a:solidFill>
                  <a:schemeClr val="tx1"/>
                </a:solidFill>
              </a:rPr>
              <a:t>ndarjen</a:t>
            </a:r>
            <a:r>
              <a:rPr lang="en-US" b="1" dirty="0">
                <a:solidFill>
                  <a:schemeClr val="tx1"/>
                </a:solidFill>
              </a:rPr>
              <a:t> e </a:t>
            </a:r>
            <a:r>
              <a:rPr lang="en-US" b="1" dirty="0" err="1">
                <a:solidFill>
                  <a:schemeClr val="tx1"/>
                </a:solidFill>
              </a:rPr>
              <a:t>fondit</a:t>
            </a:r>
            <a:r>
              <a:rPr lang="en-US" b="1" dirty="0">
                <a:solidFill>
                  <a:schemeClr val="tx1"/>
                </a:solidFill>
              </a:rPr>
              <a:t> </a:t>
            </a:r>
            <a:r>
              <a:rPr lang="en-US" b="1" dirty="0" err="1">
                <a:solidFill>
                  <a:schemeClr val="tx1"/>
                </a:solidFill>
              </a:rPr>
              <a:t>brenda</a:t>
            </a:r>
            <a:r>
              <a:rPr lang="en-US" b="1" dirty="0">
                <a:solidFill>
                  <a:schemeClr val="tx1"/>
                </a:solidFill>
              </a:rPr>
              <a:t> </a:t>
            </a:r>
            <a:r>
              <a:rPr lang="en-US" b="1" dirty="0" err="1">
                <a:solidFill>
                  <a:schemeClr val="tx1"/>
                </a:solidFill>
              </a:rPr>
              <a:t>vitit</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objekteve</a:t>
            </a:r>
            <a:r>
              <a:rPr lang="en-US" b="1" dirty="0">
                <a:solidFill>
                  <a:schemeClr val="tx1"/>
                </a:solidFill>
              </a:rPr>
              <a:t> (</a:t>
            </a:r>
            <a:r>
              <a:rPr lang="en-US" b="1" dirty="0" err="1">
                <a:solidFill>
                  <a:schemeClr val="tx1"/>
                </a:solidFill>
              </a:rPr>
              <a:t>Serive</a:t>
            </a:r>
            <a:r>
              <a:rPr lang="en-US" b="1" dirty="0">
                <a:solidFill>
                  <a:schemeClr val="tx1"/>
                </a:solidFill>
              </a:rPr>
              <a:t>).</a:t>
            </a:r>
          </a:p>
          <a:p>
            <a:pPr marL="342900" indent="-342900">
              <a:buAutoNum type="arabicPeriod"/>
            </a:pPr>
            <a:r>
              <a:rPr lang="en-US" b="1" dirty="0">
                <a:solidFill>
                  <a:schemeClr val="tx1"/>
                </a:solidFill>
              </a:rPr>
              <a:t>Brenda </a:t>
            </a:r>
            <a:r>
              <a:rPr lang="en-US" b="1" dirty="0" err="1">
                <a:solidFill>
                  <a:schemeClr val="tx1"/>
                </a:solidFill>
              </a:rPr>
              <a:t>objektit</a:t>
            </a:r>
            <a:r>
              <a:rPr lang="en-US" b="1" dirty="0">
                <a:solidFill>
                  <a:schemeClr val="tx1"/>
                </a:solidFill>
              </a:rPr>
              <a:t>(</a:t>
            </a:r>
            <a:r>
              <a:rPr lang="en-US" b="1" dirty="0" err="1">
                <a:solidFill>
                  <a:schemeClr val="tx1"/>
                </a:solidFill>
              </a:rPr>
              <a:t>Serisë</a:t>
            </a:r>
            <a:r>
              <a:rPr lang="en-US" b="1" dirty="0">
                <a:solidFill>
                  <a:schemeClr val="tx1"/>
                </a:solidFill>
              </a:rPr>
              <a:t>) </a:t>
            </a:r>
            <a:r>
              <a:rPr lang="en-US" b="1" dirty="0" err="1">
                <a:solidFill>
                  <a:schemeClr val="tx1"/>
                </a:solidFill>
              </a:rPr>
              <a:t>rendit</a:t>
            </a:r>
            <a:r>
              <a:rPr lang="en-US" b="1" dirty="0">
                <a:solidFill>
                  <a:schemeClr val="tx1"/>
                </a:solidFill>
              </a:rPr>
              <a:t> </a:t>
            </a:r>
            <a:r>
              <a:rPr lang="en-US" b="1" dirty="0" err="1">
                <a:solidFill>
                  <a:schemeClr val="tx1"/>
                </a:solidFill>
              </a:rPr>
              <a:t>dosjet</a:t>
            </a:r>
            <a:r>
              <a:rPr lang="en-US" b="1" dirty="0">
                <a:solidFill>
                  <a:schemeClr val="tx1"/>
                </a:solidFill>
              </a:rPr>
              <a:t>(</a:t>
            </a:r>
            <a:r>
              <a:rPr lang="en-US" b="1" dirty="0" err="1">
                <a:solidFill>
                  <a:schemeClr val="tx1"/>
                </a:solidFill>
              </a:rPr>
              <a:t>fashikujt</a:t>
            </a:r>
            <a:r>
              <a:rPr lang="en-US" b="1" dirty="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numri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vogel</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ai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madhi</a:t>
            </a:r>
            <a:r>
              <a:rPr lang="en-US" b="1" dirty="0">
                <a:solidFill>
                  <a:schemeClr val="tx1"/>
                </a:solidFill>
              </a:rPr>
              <a:t>.</a:t>
            </a:r>
          </a:p>
          <a:p>
            <a:pPr marL="342900" indent="-342900">
              <a:buAutoNum type="arabicPeriod"/>
            </a:pPr>
            <a:r>
              <a:rPr lang="en-US" b="1" dirty="0" err="1">
                <a:solidFill>
                  <a:schemeClr val="tx1"/>
                </a:solidFill>
              </a:rPr>
              <a:t>Renditja</a:t>
            </a:r>
            <a:r>
              <a:rPr lang="en-US" b="1" dirty="0">
                <a:solidFill>
                  <a:schemeClr val="tx1"/>
                </a:solidFill>
              </a:rPr>
              <a:t> e </a:t>
            </a:r>
            <a:r>
              <a:rPr lang="en-US" b="1" dirty="0" err="1">
                <a:solidFill>
                  <a:schemeClr val="tx1"/>
                </a:solidFill>
              </a:rPr>
              <a:t>objektit</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vlersimit</a:t>
            </a:r>
            <a:r>
              <a:rPr lang="en-US" b="1" dirty="0">
                <a:solidFill>
                  <a:schemeClr val="tx1"/>
                </a:solidFill>
              </a:rPr>
              <a:t> (</a:t>
            </a:r>
            <a:r>
              <a:rPr lang="en-US" b="1" dirty="0" err="1">
                <a:solidFill>
                  <a:schemeClr val="tx1"/>
                </a:solidFill>
              </a:rPr>
              <a:t>Serive</a:t>
            </a:r>
            <a:r>
              <a:rPr lang="en-US" b="1" dirty="0">
                <a:solidFill>
                  <a:schemeClr val="tx1"/>
                </a:solidFill>
              </a:rPr>
              <a:t>)</a:t>
            </a:r>
            <a:r>
              <a:rPr lang="en-US" b="1" dirty="0" err="1">
                <a:solidFill>
                  <a:schemeClr val="tx1"/>
                </a:solidFill>
              </a:rPr>
              <a:t>bëhet</a:t>
            </a:r>
            <a:r>
              <a:rPr lang="en-US" b="1" dirty="0">
                <a:solidFill>
                  <a:schemeClr val="tx1"/>
                </a:solidFill>
              </a:rPr>
              <a:t> </a:t>
            </a:r>
            <a:r>
              <a:rPr lang="en-US" b="1" dirty="0" err="1">
                <a:solidFill>
                  <a:schemeClr val="tx1"/>
                </a:solidFill>
              </a:rPr>
              <a:t>progesiv</a:t>
            </a:r>
            <a:r>
              <a:rPr lang="en-US" b="1" dirty="0">
                <a:solidFill>
                  <a:schemeClr val="tx1"/>
                </a:solidFill>
              </a:rPr>
              <a:t> </a:t>
            </a:r>
            <a:r>
              <a:rPr lang="en-US" b="1" dirty="0" err="1">
                <a:solidFill>
                  <a:schemeClr val="tx1"/>
                </a:solidFill>
              </a:rPr>
              <a:t>nga</a:t>
            </a:r>
            <a:r>
              <a:rPr lang="en-US" b="1" dirty="0">
                <a:solidFill>
                  <a:schemeClr val="tx1"/>
                </a:solidFill>
              </a:rPr>
              <a:t> 7-001 </a:t>
            </a:r>
            <a:r>
              <a:rPr lang="en-US" b="1" dirty="0" err="1">
                <a:solidFill>
                  <a:schemeClr val="tx1"/>
                </a:solidFill>
              </a:rPr>
              <a:t>deri</a:t>
            </a:r>
            <a:r>
              <a:rPr lang="en-US" b="1" dirty="0">
                <a:solidFill>
                  <a:schemeClr val="tx1"/>
                </a:solidFill>
              </a:rPr>
              <a:t> </a:t>
            </a:r>
            <a:r>
              <a:rPr lang="en-US" b="1" dirty="0" err="1">
                <a:solidFill>
                  <a:schemeClr val="tx1"/>
                </a:solidFill>
              </a:rPr>
              <a:t>në</a:t>
            </a:r>
            <a:r>
              <a:rPr lang="en-US" b="1" dirty="0">
                <a:solidFill>
                  <a:schemeClr val="tx1"/>
                </a:solidFill>
              </a:rPr>
              <a:t> 7-020.</a:t>
            </a:r>
          </a:p>
          <a:p>
            <a:pPr marL="342900" indent="-342900">
              <a:buAutoNum type="arabicPeriod"/>
            </a:pPr>
            <a:r>
              <a:rPr lang="en-US" b="1" dirty="0">
                <a:solidFill>
                  <a:schemeClr val="tx1"/>
                </a:solidFill>
              </a:rPr>
              <a:t>Me </a:t>
            </a:r>
            <a:r>
              <a:rPr lang="en-US" b="1" dirty="0" err="1">
                <a:solidFill>
                  <a:schemeClr val="tx1"/>
                </a:solidFill>
              </a:rPr>
              <a:t>të</a:t>
            </a:r>
            <a:r>
              <a:rPr lang="en-US" b="1" dirty="0">
                <a:solidFill>
                  <a:schemeClr val="tx1"/>
                </a:solidFill>
              </a:rPr>
              <a:t> </a:t>
            </a:r>
            <a:r>
              <a:rPr lang="en-US" b="1" dirty="0" err="1">
                <a:solidFill>
                  <a:schemeClr val="tx1"/>
                </a:solidFill>
              </a:rPr>
              <a:t>mbaruar</a:t>
            </a:r>
            <a:r>
              <a:rPr lang="en-US" b="1" dirty="0">
                <a:solidFill>
                  <a:schemeClr val="tx1"/>
                </a:solidFill>
              </a:rPr>
              <a:t> </a:t>
            </a:r>
            <a:r>
              <a:rPr lang="en-US" b="1" dirty="0" err="1">
                <a:solidFill>
                  <a:schemeClr val="tx1"/>
                </a:solidFill>
              </a:rPr>
              <a:t>ndarjen</a:t>
            </a:r>
            <a:r>
              <a:rPr lang="en-US" b="1" dirty="0">
                <a:solidFill>
                  <a:schemeClr val="tx1"/>
                </a:solidFill>
              </a:rPr>
              <a:t> </a:t>
            </a:r>
            <a:r>
              <a:rPr lang="en-US" b="1" dirty="0" err="1">
                <a:solidFill>
                  <a:schemeClr val="tx1"/>
                </a:solidFill>
              </a:rPr>
              <a:t>në</a:t>
            </a:r>
            <a:r>
              <a:rPr lang="en-US" b="1" dirty="0">
                <a:solidFill>
                  <a:schemeClr val="tx1"/>
                </a:solidFill>
              </a:rPr>
              <a:t> Seri </a:t>
            </a:r>
            <a:r>
              <a:rPr lang="en-US" b="1" dirty="0" err="1">
                <a:solidFill>
                  <a:schemeClr val="tx1"/>
                </a:solidFill>
              </a:rPr>
              <a:t>progresivisht</a:t>
            </a:r>
            <a:r>
              <a:rPr lang="en-US" b="1" dirty="0">
                <a:solidFill>
                  <a:schemeClr val="tx1"/>
                </a:solidFill>
              </a:rPr>
              <a:t> </a:t>
            </a:r>
            <a:r>
              <a:rPr lang="en-US" b="1" dirty="0" err="1">
                <a:solidFill>
                  <a:schemeClr val="tx1"/>
                </a:solidFill>
              </a:rPr>
              <a:t>dhe</a:t>
            </a:r>
            <a:r>
              <a:rPr lang="en-US" b="1" dirty="0">
                <a:solidFill>
                  <a:schemeClr val="tx1"/>
                </a:solidFill>
              </a:rPr>
              <a:t> ne </a:t>
            </a:r>
            <a:r>
              <a:rPr lang="en-US" b="1" dirty="0" err="1">
                <a:solidFill>
                  <a:schemeClr val="tx1"/>
                </a:solidFill>
              </a:rPr>
              <a:t>renditje</a:t>
            </a:r>
            <a:r>
              <a:rPr lang="en-US" b="1" dirty="0">
                <a:solidFill>
                  <a:schemeClr val="tx1"/>
                </a:solidFill>
              </a:rPr>
              <a:t> </a:t>
            </a:r>
            <a:r>
              <a:rPr lang="en-US" b="1" dirty="0" err="1">
                <a:solidFill>
                  <a:schemeClr val="tx1"/>
                </a:solidFill>
              </a:rPr>
              <a:t>brenda</a:t>
            </a:r>
            <a:r>
              <a:rPr lang="en-US" b="1" dirty="0">
                <a:solidFill>
                  <a:schemeClr val="tx1"/>
                </a:solidFill>
              </a:rPr>
              <a:t> </a:t>
            </a:r>
            <a:r>
              <a:rPr lang="en-US" b="1" dirty="0" err="1">
                <a:solidFill>
                  <a:schemeClr val="tx1"/>
                </a:solidFill>
              </a:rPr>
              <a:t>Serie</a:t>
            </a:r>
            <a:r>
              <a:rPr lang="en-US" b="1" dirty="0">
                <a:solidFill>
                  <a:schemeClr val="tx1"/>
                </a:solidFill>
              </a:rPr>
              <a:t> e </a:t>
            </a:r>
            <a:r>
              <a:rPr lang="en-US" b="1" dirty="0" err="1">
                <a:solidFill>
                  <a:schemeClr val="tx1"/>
                </a:solidFill>
              </a:rPr>
              <a:t>numrave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procedimit</a:t>
            </a:r>
            <a:r>
              <a:rPr lang="en-US" b="1" dirty="0">
                <a:solidFill>
                  <a:schemeClr val="tx1"/>
                </a:solidFill>
              </a:rPr>
              <a:t> penal </a:t>
            </a:r>
            <a:r>
              <a:rPr lang="en-US" b="1" dirty="0" err="1">
                <a:solidFill>
                  <a:schemeClr val="tx1"/>
                </a:solidFill>
              </a:rPr>
              <a:t>progersiv,fillohet</a:t>
            </a:r>
            <a:r>
              <a:rPr lang="en-US" b="1" dirty="0">
                <a:solidFill>
                  <a:schemeClr val="tx1"/>
                </a:solidFill>
              </a:rPr>
              <a:t> me </a:t>
            </a:r>
            <a:r>
              <a:rPr lang="en-US" b="1" dirty="0" err="1">
                <a:solidFill>
                  <a:schemeClr val="tx1"/>
                </a:solidFill>
              </a:rPr>
              <a:t>hedhjen</a:t>
            </a:r>
            <a:r>
              <a:rPr lang="en-US" b="1" dirty="0">
                <a:solidFill>
                  <a:schemeClr val="tx1"/>
                </a:solidFill>
              </a:rPr>
              <a:t> e </a:t>
            </a:r>
            <a:r>
              <a:rPr lang="en-US" b="1" dirty="0" err="1">
                <a:solidFill>
                  <a:schemeClr val="tx1"/>
                </a:solidFill>
              </a:rPr>
              <a:t>të</a:t>
            </a:r>
            <a:r>
              <a:rPr lang="en-US" b="1" dirty="0">
                <a:solidFill>
                  <a:schemeClr val="tx1"/>
                </a:solidFill>
              </a:rPr>
              <a:t> </a:t>
            </a:r>
            <a:r>
              <a:rPr lang="en-US" b="1" dirty="0" err="1">
                <a:solidFill>
                  <a:schemeClr val="tx1"/>
                </a:solidFill>
              </a:rPr>
              <a:t>dhënave</a:t>
            </a:r>
            <a:r>
              <a:rPr lang="en-US" b="1" dirty="0">
                <a:solidFill>
                  <a:schemeClr val="tx1"/>
                </a:solidFill>
              </a:rPr>
              <a:t> ne </a:t>
            </a:r>
            <a:r>
              <a:rPr lang="en-US" b="1" dirty="0" err="1">
                <a:solidFill>
                  <a:schemeClr val="tx1"/>
                </a:solidFill>
              </a:rPr>
              <a:t>Inventarin</a:t>
            </a:r>
            <a:r>
              <a:rPr lang="en-US" b="1" dirty="0">
                <a:solidFill>
                  <a:schemeClr val="tx1"/>
                </a:solidFill>
              </a:rPr>
              <a:t> mod.2 </a:t>
            </a:r>
            <a:r>
              <a:rPr lang="en-US" dirty="0">
                <a:solidFill>
                  <a:schemeClr val="tx1"/>
                </a:solidFill>
              </a:rPr>
              <a:t>.</a:t>
            </a:r>
            <a:r>
              <a:rPr lang="en-US" dirty="0" smtClean="0">
                <a:solidFill>
                  <a:schemeClr val="tx1"/>
                </a:solidFill>
              </a:rPr>
              <a:t> </a:t>
            </a:r>
            <a:r>
              <a:rPr lang="en-US" b="1" dirty="0" err="1" smtClean="0">
                <a:solidFill>
                  <a:schemeClr val="tx1"/>
                </a:solidFill>
              </a:rPr>
              <a:t>Për</a:t>
            </a:r>
            <a:r>
              <a:rPr lang="en-US" b="1" dirty="0" smtClean="0">
                <a:solidFill>
                  <a:schemeClr val="tx1"/>
                </a:solidFill>
              </a:rPr>
              <a:t> </a:t>
            </a:r>
            <a:r>
              <a:rPr lang="en-US" b="1" dirty="0" err="1">
                <a:solidFill>
                  <a:schemeClr val="tx1"/>
                </a:solidFill>
              </a:rPr>
              <a:t>çdo</a:t>
            </a:r>
            <a:r>
              <a:rPr lang="en-US" b="1" dirty="0">
                <a:solidFill>
                  <a:schemeClr val="tx1"/>
                </a:solidFill>
              </a:rPr>
              <a:t> </a:t>
            </a:r>
            <a:r>
              <a:rPr lang="en-US" b="1" dirty="0" err="1">
                <a:solidFill>
                  <a:schemeClr val="tx1"/>
                </a:solidFill>
              </a:rPr>
              <a:t>vit</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a:solidFill>
                  <a:schemeClr val="tx1"/>
                </a:solidFill>
              </a:rPr>
              <a:t>hetimore</a:t>
            </a:r>
            <a:r>
              <a:rPr lang="en-US" b="1" dirty="0">
                <a:solidFill>
                  <a:schemeClr val="tx1"/>
                </a:solidFill>
              </a:rPr>
              <a:t> </a:t>
            </a:r>
            <a:r>
              <a:rPr lang="en-US" b="1" dirty="0" err="1">
                <a:solidFill>
                  <a:schemeClr val="tx1"/>
                </a:solidFill>
              </a:rPr>
              <a:t>përpunohen</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pikave</a:t>
            </a:r>
            <a:r>
              <a:rPr lang="en-US" b="1" dirty="0">
                <a:solidFill>
                  <a:schemeClr val="tx1"/>
                </a:solidFill>
              </a:rPr>
              <a:t> 5-8 </a:t>
            </a:r>
            <a:r>
              <a:rPr lang="en-US" b="1" dirty="0" err="1">
                <a:solidFill>
                  <a:schemeClr val="tx1"/>
                </a:solidFill>
              </a:rPr>
              <a:t>të</a:t>
            </a:r>
            <a:r>
              <a:rPr lang="en-US" b="1" dirty="0">
                <a:solidFill>
                  <a:schemeClr val="tx1"/>
                </a:solidFill>
              </a:rPr>
              <a:t> </a:t>
            </a:r>
            <a:r>
              <a:rPr lang="en-US" b="1" dirty="0" err="1">
                <a:solidFill>
                  <a:schemeClr val="tx1"/>
                </a:solidFill>
              </a:rPr>
              <a:t>mësiperme</a:t>
            </a:r>
            <a:r>
              <a:rPr lang="en-US" b="1" dirty="0">
                <a:solidFill>
                  <a:schemeClr val="tx1"/>
                </a:solidFill>
              </a:rPr>
              <a:t>.</a:t>
            </a:r>
          </a:p>
          <a:p>
            <a:pPr marL="342900" indent="-342900">
              <a:buAutoNum type="arabicPeriod"/>
            </a:pPr>
            <a:r>
              <a:rPr lang="en-US" b="1" dirty="0" err="1">
                <a:solidFill>
                  <a:schemeClr val="tx1"/>
                </a:solidFill>
                <a:latin typeface="Times New Roman" pitchFamily="18" charset="0"/>
                <a:cs typeface="Times New Roman" pitchFamily="18" charset="0"/>
              </a:rPr>
              <a:t>Një</a:t>
            </a:r>
            <a:r>
              <a:rPr lang="en-US" b="1" dirty="0">
                <a:solidFill>
                  <a:schemeClr val="tx1"/>
                </a:solidFill>
                <a:latin typeface="Times New Roman" pitchFamily="18" charset="0"/>
                <a:cs typeface="Times New Roman" pitchFamily="18" charset="0"/>
              </a:rPr>
              <a:t> kopje </a:t>
            </a:r>
            <a:r>
              <a:rPr lang="en-US" b="1" dirty="0" err="1">
                <a:solidFill>
                  <a:schemeClr val="tx1"/>
                </a:solidFill>
                <a:latin typeface="Times New Roman" pitchFamily="18" charset="0"/>
                <a:cs typeface="Times New Roman" pitchFamily="18" charset="0"/>
              </a:rPr>
              <a:t>elektronike</a:t>
            </a:r>
            <a:r>
              <a:rPr lang="en-US" b="1" dirty="0">
                <a:solidFill>
                  <a:schemeClr val="tx1"/>
                </a:solidFill>
                <a:latin typeface="Times New Roman" pitchFamily="18" charset="0"/>
                <a:cs typeface="Times New Roman" pitchFamily="18" charset="0"/>
              </a:rPr>
              <a:t> e </a:t>
            </a:r>
            <a:r>
              <a:rPr lang="en-US" b="1" dirty="0" err="1">
                <a:solidFill>
                  <a:schemeClr val="tx1"/>
                </a:solidFill>
                <a:latin typeface="Times New Roman" pitchFamily="18" charset="0"/>
                <a:cs typeface="Times New Roman" pitchFamily="18" charset="0"/>
              </a:rPr>
              <a:t>inventarve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exel</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dorzohen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te</a:t>
            </a: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AQSHD </a:t>
            </a:r>
            <a:r>
              <a:rPr lang="en-US" b="1" dirty="0">
                <a:solidFill>
                  <a:schemeClr val="tx1"/>
                </a:solidFill>
                <a:latin typeface="Times New Roman" pitchFamily="18" charset="0"/>
                <a:cs typeface="Times New Roman" pitchFamily="18" charset="0"/>
              </a:rPr>
              <a:t>me(e-mail) </a:t>
            </a:r>
            <a:r>
              <a:rPr lang="en-US" b="1" dirty="0" err="1">
                <a:solidFill>
                  <a:schemeClr val="tx1"/>
                </a:solidFill>
                <a:latin typeface="Times New Roman" pitchFamily="18" charset="0"/>
                <a:cs typeface="Times New Roman" pitchFamily="18" charset="0"/>
              </a:rPr>
              <a:t>paraprakisht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për</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konfirmim</a:t>
            </a:r>
            <a:r>
              <a:rPr lang="en-US" b="1" dirty="0">
                <a:solidFill>
                  <a:schemeClr val="tx1"/>
                </a:solidFill>
                <a:latin typeface="Times New Roman" pitchFamily="18" charset="0"/>
                <a:cs typeface="Times New Roman" pitchFamily="18" charset="0"/>
              </a:rPr>
              <a:t>.</a:t>
            </a:r>
          </a:p>
          <a:p>
            <a:pPr marL="342900" indent="-342900">
              <a:buAutoNum type="arabicPeriod"/>
            </a:pP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Inventaret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që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dergohen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zyrtarisht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duhet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jenë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në</a:t>
            </a:r>
            <a:r>
              <a:rPr lang="en-US" b="1" dirty="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exell</a:t>
            </a:r>
            <a:r>
              <a:rPr lang="en-US" b="1" dirty="0" smtClean="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sipas</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kërkesave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pregatitjes</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së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dokumenteve</a:t>
            </a:r>
            <a:r>
              <a:rPr lang="en-US" b="1" dirty="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për</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dorëzim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në</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rregulloren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për</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menaxhimin</a:t>
            </a:r>
            <a:r>
              <a:rPr lang="en-US" b="1" dirty="0" smtClean="0">
                <a:solidFill>
                  <a:schemeClr val="tx1"/>
                </a:solidFill>
                <a:latin typeface="Times New Roman" pitchFamily="18" charset="0"/>
                <a:cs typeface="Times New Roman" pitchFamily="18" charset="0"/>
              </a:rPr>
              <a:t> e </a:t>
            </a:r>
            <a:r>
              <a:rPr lang="en-US" b="1" dirty="0" err="1" smtClean="0">
                <a:solidFill>
                  <a:schemeClr val="tx1"/>
                </a:solidFill>
                <a:latin typeface="Times New Roman" pitchFamily="18" charset="0"/>
                <a:cs typeface="Times New Roman" pitchFamily="18" charset="0"/>
              </a:rPr>
              <a:t>arkivës</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të</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lëshuar</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nga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Titullari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i</a:t>
            </a: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AQSHD.</a:t>
            </a:r>
            <a:endParaRPr lang="en-US" b="1" dirty="0">
              <a:solidFill>
                <a:schemeClr val="tx1"/>
              </a:solidFill>
              <a:latin typeface="Times New Roman" pitchFamily="18" charset="0"/>
              <a:cs typeface="Times New Roman" pitchFamily="18" charset="0"/>
            </a:endParaRPr>
          </a:p>
          <a:p>
            <a:pPr algn="ctr"/>
            <a:r>
              <a:rPr lang="en-US" dirty="0">
                <a:solidFill>
                  <a:schemeClr val="tx1"/>
                </a:solidFill>
              </a:rPr>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7543" y="237506"/>
            <a:ext cx="9797143" cy="1187533"/>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a:cs typeface="Times New Roman"/>
              </a:rPr>
              <a:t>                                             ҪFAR </a:t>
            </a:r>
            <a:r>
              <a:rPr lang="en-US" b="1" dirty="0">
                <a:solidFill>
                  <a:schemeClr val="tx1"/>
                </a:solidFill>
                <a:latin typeface="Times New Roman"/>
                <a:cs typeface="Times New Roman"/>
              </a:rPr>
              <a:t>DO TȄ </a:t>
            </a:r>
            <a:r>
              <a:rPr lang="en-US" b="1" dirty="0" smtClean="0">
                <a:solidFill>
                  <a:schemeClr val="tx1"/>
                </a:solidFill>
                <a:latin typeface="Times New Roman"/>
                <a:cs typeface="Times New Roman"/>
              </a:rPr>
              <a:t>VERIFIKOHET</a:t>
            </a:r>
          </a:p>
          <a:p>
            <a:r>
              <a:rPr lang="en-US" b="1" dirty="0" smtClean="0">
                <a:solidFill>
                  <a:schemeClr val="tx1"/>
                </a:solidFill>
                <a:latin typeface="Times New Roman"/>
                <a:cs typeface="Times New Roman"/>
              </a:rPr>
              <a:t>                                             GJATȄ PȄRPUNIMIT </a:t>
            </a:r>
            <a:r>
              <a:rPr lang="en-US" b="1" dirty="0">
                <a:solidFill>
                  <a:schemeClr val="tx1"/>
                </a:solidFill>
                <a:latin typeface="Times New Roman"/>
                <a:cs typeface="Times New Roman"/>
              </a:rPr>
              <a:t>TȄ </a:t>
            </a:r>
            <a:endParaRPr lang="en-US" b="1" dirty="0" smtClean="0">
              <a:solidFill>
                <a:schemeClr val="tx1"/>
              </a:solidFill>
              <a:latin typeface="Times New Roman"/>
              <a:cs typeface="Times New Roman"/>
            </a:endParaRPr>
          </a:p>
          <a:p>
            <a:r>
              <a:rPr lang="en-US" b="1" dirty="0" smtClean="0">
                <a:solidFill>
                  <a:schemeClr val="tx1"/>
                </a:solidFill>
                <a:latin typeface="Times New Roman"/>
                <a:cs typeface="Times New Roman"/>
              </a:rPr>
              <a:t>                                             DOKUMENTACIONIT HETIMOR?</a:t>
            </a:r>
            <a:endParaRPr lang="en-US" b="1" dirty="0">
              <a:solidFill>
                <a:schemeClr val="tx1"/>
              </a:solidFill>
            </a:endParaRPr>
          </a:p>
        </p:txBody>
      </p:sp>
      <p:sp>
        <p:nvSpPr>
          <p:cNvPr id="3" name="Rectangle 2"/>
          <p:cNvSpPr/>
          <p:nvPr/>
        </p:nvSpPr>
        <p:spPr>
          <a:xfrm>
            <a:off x="1128156" y="1710045"/>
            <a:ext cx="10307782" cy="43582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e </a:t>
            </a:r>
            <a:r>
              <a:rPr lang="en-US" b="1" dirty="0" err="1">
                <a:solidFill>
                  <a:schemeClr val="tx1"/>
                </a:solidFill>
              </a:rPr>
              <a:t>kapakut</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dosjes</a:t>
            </a:r>
            <a:r>
              <a:rPr lang="en-US" b="1" dirty="0">
                <a:solidFill>
                  <a:schemeClr val="tx1"/>
                </a:solidFill>
              </a:rPr>
              <a:t>.</a:t>
            </a:r>
          </a:p>
          <a:p>
            <a:pPr marL="342900" indent="-342900">
              <a:buAutoNum type="arabicPeriod"/>
            </a:pPr>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e </a:t>
            </a:r>
            <a:r>
              <a:rPr lang="en-US" b="1" dirty="0" err="1">
                <a:solidFill>
                  <a:schemeClr val="tx1"/>
                </a:solidFill>
              </a:rPr>
              <a:t>procedimit</a:t>
            </a:r>
            <a:r>
              <a:rPr lang="en-US" b="1" dirty="0">
                <a:solidFill>
                  <a:schemeClr val="tx1"/>
                </a:solidFill>
              </a:rPr>
              <a:t> penal </a:t>
            </a:r>
            <a:r>
              <a:rPr lang="en-US" b="1" dirty="0" err="1">
                <a:solidFill>
                  <a:schemeClr val="tx1"/>
                </a:solidFill>
              </a:rPr>
              <a:t>të</a:t>
            </a:r>
            <a:r>
              <a:rPr lang="en-US" b="1" dirty="0">
                <a:solidFill>
                  <a:schemeClr val="tx1"/>
                </a:solidFill>
              </a:rPr>
              <a:t> </a:t>
            </a:r>
            <a:r>
              <a:rPr lang="en-US" b="1" dirty="0" err="1">
                <a:solidFill>
                  <a:schemeClr val="tx1"/>
                </a:solidFill>
              </a:rPr>
              <a:t>zbardhur</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krahasohen</a:t>
            </a:r>
            <a:r>
              <a:rPr lang="en-US" b="1" dirty="0">
                <a:solidFill>
                  <a:schemeClr val="tx1"/>
                </a:solidFill>
              </a:rPr>
              <a:t> </a:t>
            </a:r>
            <a:r>
              <a:rPr lang="en-US" b="1" dirty="0" err="1">
                <a:solidFill>
                  <a:schemeClr val="tx1"/>
                </a:solidFill>
              </a:rPr>
              <a:t>ato</a:t>
            </a:r>
            <a:r>
              <a:rPr lang="en-US" b="1" dirty="0">
                <a:solidFill>
                  <a:schemeClr val="tx1"/>
                </a:solidFill>
              </a:rPr>
              <a:t> me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kapakun</a:t>
            </a:r>
            <a:r>
              <a:rPr lang="en-US" b="1" dirty="0">
                <a:solidFill>
                  <a:schemeClr val="tx1"/>
                </a:solidFill>
              </a:rPr>
              <a:t> e </a:t>
            </a:r>
            <a:r>
              <a:rPr lang="en-US" b="1" dirty="0" err="1">
                <a:solidFill>
                  <a:schemeClr val="tx1"/>
                </a:solidFill>
              </a:rPr>
              <a:t>dojses</a:t>
            </a:r>
            <a:r>
              <a:rPr lang="en-US" b="1" dirty="0">
                <a:solidFill>
                  <a:schemeClr val="tx1"/>
                </a:solidFill>
              </a:rPr>
              <a:t>(</a:t>
            </a:r>
            <a:r>
              <a:rPr lang="en-US" b="1" dirty="0" err="1">
                <a:solidFill>
                  <a:schemeClr val="tx1"/>
                </a:solidFill>
              </a:rPr>
              <a:t>fashikullit</a:t>
            </a:r>
            <a:r>
              <a:rPr lang="en-US" b="1" dirty="0">
                <a:solidFill>
                  <a:schemeClr val="tx1"/>
                </a:solidFill>
              </a:rPr>
              <a:t>)</a:t>
            </a:r>
          </a:p>
          <a:p>
            <a:pPr marL="342900" indent="-342900">
              <a:buAutoNum type="arabicPeriod"/>
            </a:pPr>
            <a:r>
              <a:rPr lang="en-US" b="1" dirty="0" err="1">
                <a:solidFill>
                  <a:srgbClr val="212121"/>
                </a:solidFill>
              </a:rPr>
              <a:t>Verifikohet</a:t>
            </a:r>
            <a:r>
              <a:rPr lang="en-US" b="1" dirty="0">
                <a:solidFill>
                  <a:srgbClr val="212121"/>
                </a:solidFill>
              </a:rPr>
              <a:t> </a:t>
            </a:r>
            <a:r>
              <a:rPr lang="en-US" b="1" dirty="0" err="1">
                <a:solidFill>
                  <a:srgbClr val="212121"/>
                </a:solidFill>
              </a:rPr>
              <a:t>nese</a:t>
            </a:r>
            <a:r>
              <a:rPr lang="en-US" b="1" dirty="0">
                <a:solidFill>
                  <a:srgbClr val="212121"/>
                </a:solidFill>
              </a:rPr>
              <a:t> </a:t>
            </a:r>
            <a:r>
              <a:rPr lang="en-US" b="1" dirty="0" err="1">
                <a:solidFill>
                  <a:schemeClr val="tx1"/>
                </a:solidFill>
                <a:latin typeface="Times New Roman" pitchFamily="18" charset="0"/>
              </a:rPr>
              <a:t>dosja</a:t>
            </a:r>
            <a:r>
              <a:rPr lang="en-US" b="1" dirty="0">
                <a:solidFill>
                  <a:schemeClr val="tx1"/>
                </a:solidFill>
                <a:latin typeface="Times New Roman" pitchFamily="18" charset="0"/>
              </a:rPr>
              <a:t>(</a:t>
            </a:r>
            <a:r>
              <a:rPr lang="en-US" b="1" dirty="0" err="1">
                <a:solidFill>
                  <a:schemeClr val="tx1"/>
                </a:solidFill>
                <a:latin typeface="Times New Roman" pitchFamily="18" charset="0"/>
              </a:rPr>
              <a:t>fashikulli</a:t>
            </a:r>
            <a:r>
              <a:rPr lang="en-US" b="1" dirty="0">
                <a:solidFill>
                  <a:srgbClr val="212121"/>
                </a:solidFill>
              </a:rPr>
              <a:t>) ka </a:t>
            </a:r>
            <a:r>
              <a:rPr lang="en-US" b="1" dirty="0" err="1">
                <a:solidFill>
                  <a:srgbClr val="212121"/>
                </a:solidFill>
              </a:rPr>
              <a:t>inventar</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brëndshem</a:t>
            </a:r>
            <a:r>
              <a:rPr lang="en-US" b="1" dirty="0">
                <a:solidFill>
                  <a:srgbClr val="212121"/>
                </a:solidFill>
              </a:rPr>
              <a:t>.</a:t>
            </a:r>
          </a:p>
          <a:p>
            <a:pPr marL="342900" indent="-342900">
              <a:buAutoNum type="arabicPeriod"/>
            </a:pPr>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gjithë</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a:solidFill>
                  <a:schemeClr val="tx1"/>
                </a:solidFill>
              </a:rPr>
              <a:t>që</a:t>
            </a:r>
            <a:r>
              <a:rPr lang="en-US" b="1" dirty="0">
                <a:solidFill>
                  <a:schemeClr val="tx1"/>
                </a:solidFill>
              </a:rPr>
              <a:t> </a:t>
            </a:r>
            <a:r>
              <a:rPr lang="en-US" b="1" dirty="0" err="1">
                <a:solidFill>
                  <a:schemeClr val="tx1"/>
                </a:solidFill>
              </a:rPr>
              <a:t>përmban</a:t>
            </a:r>
            <a:r>
              <a:rPr lang="en-US" b="1" dirty="0">
                <a:solidFill>
                  <a:schemeClr val="tx1"/>
                </a:solidFill>
              </a:rPr>
              <a:t> </a:t>
            </a:r>
            <a:r>
              <a:rPr lang="en-US" b="1" dirty="0" err="1">
                <a:solidFill>
                  <a:schemeClr val="tx1"/>
                </a:solidFill>
              </a:rPr>
              <a:t>dosja</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fletet</a:t>
            </a:r>
            <a:r>
              <a:rPr lang="en-US" b="1" dirty="0">
                <a:solidFill>
                  <a:schemeClr val="tx1"/>
                </a:solidFill>
              </a:rPr>
              <a:t> e </a:t>
            </a:r>
            <a:r>
              <a:rPr lang="en-US" b="1" dirty="0" err="1">
                <a:solidFill>
                  <a:schemeClr val="tx1"/>
                </a:solidFill>
              </a:rPr>
              <a:t>tyre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lidhura</a:t>
            </a:r>
            <a:r>
              <a:rPr lang="en-US" b="1" dirty="0">
                <a:solidFill>
                  <a:schemeClr val="tx1"/>
                </a:solidFill>
              </a:rPr>
              <a:t> </a:t>
            </a:r>
            <a:r>
              <a:rPr lang="en-US" b="1" dirty="0" err="1">
                <a:solidFill>
                  <a:schemeClr val="tx1"/>
                </a:solidFill>
              </a:rPr>
              <a:t>nëse</a:t>
            </a:r>
            <a:r>
              <a:rPr lang="en-US" b="1" dirty="0">
                <a:solidFill>
                  <a:schemeClr val="tx1"/>
                </a:solidFill>
              </a:rPr>
              <a:t> </a:t>
            </a:r>
            <a:r>
              <a:rPr lang="en-US" b="1" dirty="0" err="1">
                <a:solidFill>
                  <a:schemeClr val="tx1"/>
                </a:solidFill>
              </a:rPr>
              <a:t>ato</a:t>
            </a:r>
            <a:r>
              <a:rPr lang="en-US" b="1" dirty="0">
                <a:solidFill>
                  <a:schemeClr val="tx1"/>
                </a:solidFill>
              </a:rPr>
              <a:t> </a:t>
            </a:r>
            <a:r>
              <a:rPr lang="en-US" b="1" dirty="0" err="1">
                <a:solidFill>
                  <a:schemeClr val="tx1"/>
                </a:solidFill>
              </a:rPr>
              <a:t>janë</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rënditura</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janë</a:t>
            </a:r>
            <a:r>
              <a:rPr lang="en-US" b="1" dirty="0">
                <a:solidFill>
                  <a:schemeClr val="tx1"/>
                </a:solidFill>
              </a:rPr>
              <a:t> </a:t>
            </a:r>
            <a:r>
              <a:rPr lang="en-US" b="1" dirty="0" err="1">
                <a:solidFill>
                  <a:schemeClr val="tx1"/>
                </a:solidFill>
              </a:rPr>
              <a:t>fakt</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inventarit</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brendshëm</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dosjes</a:t>
            </a:r>
            <a:r>
              <a:rPr lang="en-US" b="1" dirty="0">
                <a:solidFill>
                  <a:schemeClr val="tx1"/>
                </a:solidFill>
              </a:rPr>
              <a:t>(</a:t>
            </a:r>
            <a:r>
              <a:rPr lang="en-US" b="1" dirty="0" err="1">
                <a:solidFill>
                  <a:schemeClr val="tx1"/>
                </a:solidFill>
              </a:rPr>
              <a:t>fashikullit</a:t>
            </a:r>
            <a:r>
              <a:rPr lang="en-US" b="1" dirty="0">
                <a:solidFill>
                  <a:schemeClr val="tx1"/>
                </a:solidFill>
              </a:rPr>
              <a:t>). </a:t>
            </a:r>
          </a:p>
          <a:p>
            <a:pPr marL="342900" indent="-342900">
              <a:buAutoNum type="arabicPeriod"/>
            </a:pPr>
            <a:r>
              <a:rPr lang="en-US" b="1" dirty="0" err="1">
                <a:solidFill>
                  <a:schemeClr val="tx1"/>
                </a:solidFill>
              </a:rPr>
              <a:t>Verifikohet</a:t>
            </a:r>
            <a:r>
              <a:rPr lang="en-US" b="1" dirty="0">
                <a:solidFill>
                  <a:schemeClr val="tx1"/>
                </a:solidFill>
              </a:rPr>
              <a:t> </a:t>
            </a:r>
            <a:r>
              <a:rPr lang="en-US" b="1" dirty="0" err="1">
                <a:solidFill>
                  <a:srgbClr val="212121"/>
                </a:solidFill>
              </a:rPr>
              <a:t>gjëndja</a:t>
            </a:r>
            <a:r>
              <a:rPr lang="en-US" b="1" dirty="0">
                <a:solidFill>
                  <a:srgbClr val="212121"/>
                </a:solidFill>
              </a:rPr>
              <a:t> </a:t>
            </a:r>
            <a:r>
              <a:rPr lang="en-US" b="1" dirty="0" err="1">
                <a:solidFill>
                  <a:srgbClr val="212121"/>
                </a:solidFill>
              </a:rPr>
              <a:t>fizike</a:t>
            </a:r>
            <a:r>
              <a:rPr lang="en-US" b="1" dirty="0">
                <a:solidFill>
                  <a:srgbClr val="212121"/>
                </a:solidFill>
              </a:rPr>
              <a:t> e </a:t>
            </a:r>
            <a:r>
              <a:rPr lang="en-US" b="1" dirty="0" err="1">
                <a:solidFill>
                  <a:srgbClr val="212121"/>
                </a:solidFill>
              </a:rPr>
              <a:t>të</a:t>
            </a:r>
            <a:r>
              <a:rPr lang="en-US" b="1" dirty="0">
                <a:solidFill>
                  <a:srgbClr val="212121"/>
                </a:solidFill>
              </a:rPr>
              <a:t> </a:t>
            </a:r>
            <a:r>
              <a:rPr lang="en-US" b="1" dirty="0" err="1">
                <a:solidFill>
                  <a:srgbClr val="212121"/>
                </a:solidFill>
              </a:rPr>
              <a:t>gjitha</a:t>
            </a:r>
            <a:r>
              <a:rPr lang="en-US" b="1" dirty="0">
                <a:solidFill>
                  <a:srgbClr val="212121"/>
                </a:solidFill>
              </a:rPr>
              <a:t> </a:t>
            </a:r>
            <a:r>
              <a:rPr lang="en-US" b="1" dirty="0" err="1">
                <a:solidFill>
                  <a:srgbClr val="212121"/>
                </a:solidFill>
              </a:rPr>
              <a:t>dokumenteve</a:t>
            </a:r>
            <a:r>
              <a:rPr lang="en-US" b="1" dirty="0">
                <a:solidFill>
                  <a:srgbClr val="212121"/>
                </a:solidFill>
              </a:rPr>
              <a:t> </a:t>
            </a:r>
            <a:r>
              <a:rPr lang="en-US" b="1" dirty="0" err="1">
                <a:solidFill>
                  <a:srgbClr val="212121"/>
                </a:solidFill>
              </a:rPr>
              <a:t>që</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a:t>
            </a:r>
            <a:r>
              <a:rPr lang="en-US" b="1" dirty="0">
                <a:solidFill>
                  <a:srgbClr val="212121"/>
                </a:solidFill>
              </a:rPr>
              <a:t>(</a:t>
            </a:r>
            <a:r>
              <a:rPr lang="en-US" b="1" dirty="0" err="1">
                <a:solidFill>
                  <a:srgbClr val="212121"/>
                </a:solidFill>
              </a:rPr>
              <a:t>fashikull</a:t>
            </a:r>
            <a:r>
              <a:rPr lang="en-US" b="1" dirty="0">
                <a:solidFill>
                  <a:srgbClr val="212121"/>
                </a:solidFill>
              </a:rPr>
              <a:t>) </a:t>
            </a:r>
            <a:r>
              <a:rPr lang="en-US" b="1" dirty="0" err="1">
                <a:solidFill>
                  <a:srgbClr val="212121"/>
                </a:solidFill>
              </a:rPr>
              <a:t>nëse</a:t>
            </a:r>
            <a:r>
              <a:rPr lang="en-US" b="1" dirty="0">
                <a:solidFill>
                  <a:srgbClr val="212121"/>
                </a:solidFill>
              </a:rPr>
              <a:t> </a:t>
            </a:r>
            <a:r>
              <a:rPr lang="en-US" b="1" dirty="0" err="1">
                <a:solidFill>
                  <a:srgbClr val="212121"/>
                </a:solidFill>
              </a:rPr>
              <a:t>ato</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origjinale,fotokopje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noterizuara</a:t>
            </a:r>
            <a:r>
              <a:rPr lang="en-US" b="1" dirty="0">
                <a:solidFill>
                  <a:srgbClr val="212121"/>
                </a:solidFill>
              </a:rPr>
              <a:t> </a:t>
            </a:r>
            <a:r>
              <a:rPr lang="en-US" b="1" dirty="0" err="1">
                <a:solidFill>
                  <a:srgbClr val="212121"/>
                </a:solidFill>
              </a:rPr>
              <a:t>apo</a:t>
            </a:r>
            <a:r>
              <a:rPr lang="en-US" b="1" dirty="0">
                <a:solidFill>
                  <a:srgbClr val="212121"/>
                </a:solidFill>
              </a:rPr>
              <a:t> </a:t>
            </a:r>
            <a:r>
              <a:rPr lang="en-US" b="1" dirty="0" err="1">
                <a:solidFill>
                  <a:srgbClr val="212121"/>
                </a:solidFill>
              </a:rPr>
              <a:t>thjesht</a:t>
            </a:r>
            <a:r>
              <a:rPr lang="en-US" b="1" dirty="0">
                <a:solidFill>
                  <a:srgbClr val="212121"/>
                </a:solidFill>
              </a:rPr>
              <a:t> </a:t>
            </a:r>
            <a:r>
              <a:rPr lang="en-US" b="1" dirty="0" err="1">
                <a:solidFill>
                  <a:srgbClr val="212121"/>
                </a:solidFill>
              </a:rPr>
              <a:t>vetëm</a:t>
            </a:r>
            <a:r>
              <a:rPr lang="en-US" b="1" dirty="0">
                <a:solidFill>
                  <a:srgbClr val="212121"/>
                </a:solidFill>
              </a:rPr>
              <a:t> </a:t>
            </a:r>
            <a:r>
              <a:rPr lang="en-US" b="1" dirty="0" err="1">
                <a:solidFill>
                  <a:srgbClr val="212121"/>
                </a:solidFill>
              </a:rPr>
              <a:t>fotokopje</a:t>
            </a:r>
            <a:r>
              <a:rPr lang="en-US" b="1" dirty="0">
                <a:solidFill>
                  <a:srgbClr val="212121"/>
                </a:solidFill>
              </a:rPr>
              <a:t>.</a:t>
            </a:r>
          </a:p>
          <a:p>
            <a:pPr marL="342900" indent="-342900">
              <a:buAutoNum type="arabicPeriod"/>
            </a:pPr>
            <a:r>
              <a:rPr lang="en-US" b="1" dirty="0" err="1">
                <a:solidFill>
                  <a:srgbClr val="212121"/>
                </a:solidFill>
              </a:rPr>
              <a:t>Verifikohen</a:t>
            </a:r>
            <a:r>
              <a:rPr lang="en-US" b="1" dirty="0">
                <a:solidFill>
                  <a:srgbClr val="212121"/>
                </a:solidFill>
              </a:rPr>
              <a:t> </a:t>
            </a:r>
            <a:r>
              <a:rPr lang="en-US" b="1" dirty="0" err="1">
                <a:solidFill>
                  <a:srgbClr val="212121"/>
                </a:solidFill>
              </a:rPr>
              <a:t>nëse</a:t>
            </a:r>
            <a:r>
              <a:rPr lang="en-US" b="1" dirty="0">
                <a:solidFill>
                  <a:srgbClr val="212121"/>
                </a:solidFill>
              </a:rPr>
              <a:t> </a:t>
            </a:r>
            <a:r>
              <a:rPr lang="en-US" b="1" dirty="0" err="1">
                <a:solidFill>
                  <a:srgbClr val="212121"/>
                </a:solidFill>
              </a:rPr>
              <a:t>dokumentet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numërtuara</a:t>
            </a:r>
            <a:r>
              <a:rPr lang="en-US" b="1" dirty="0">
                <a:solidFill>
                  <a:srgbClr val="212121"/>
                </a:solidFill>
              </a:rPr>
              <a:t> .</a:t>
            </a:r>
          </a:p>
          <a:p>
            <a:pPr marL="342900" indent="-342900">
              <a:buAutoNum type="arabicPeriod"/>
            </a:pPr>
            <a:r>
              <a:rPr lang="en-US" b="1" dirty="0" err="1">
                <a:solidFill>
                  <a:srgbClr val="212121"/>
                </a:solidFill>
              </a:rPr>
              <a:t>Nga</a:t>
            </a:r>
            <a:r>
              <a:rPr lang="en-US" b="1" dirty="0">
                <a:solidFill>
                  <a:srgbClr val="212121"/>
                </a:solidFill>
              </a:rPr>
              <a:t> </a:t>
            </a:r>
            <a:r>
              <a:rPr lang="en-US" b="1" dirty="0" err="1">
                <a:solidFill>
                  <a:srgbClr val="212121"/>
                </a:solidFill>
              </a:rPr>
              <a:t>verifikimi</a:t>
            </a:r>
            <a:r>
              <a:rPr lang="en-US" b="1" dirty="0">
                <a:solidFill>
                  <a:srgbClr val="212121"/>
                </a:solidFill>
              </a:rPr>
              <a:t> </a:t>
            </a:r>
            <a:r>
              <a:rPr lang="en-US" b="1" dirty="0" err="1">
                <a:solidFill>
                  <a:srgbClr val="212121"/>
                </a:solidFill>
              </a:rPr>
              <a:t>sipas</a:t>
            </a:r>
            <a:r>
              <a:rPr lang="en-US" b="1" dirty="0">
                <a:solidFill>
                  <a:srgbClr val="212121"/>
                </a:solidFill>
              </a:rPr>
              <a:t> </a:t>
            </a:r>
            <a:r>
              <a:rPr lang="en-US" b="1" dirty="0" err="1">
                <a:solidFill>
                  <a:srgbClr val="212121"/>
                </a:solidFill>
              </a:rPr>
              <a:t>pikave</a:t>
            </a:r>
            <a:r>
              <a:rPr lang="en-US" b="1" dirty="0">
                <a:solidFill>
                  <a:srgbClr val="212121"/>
                </a:solidFill>
              </a:rPr>
              <a:t> </a:t>
            </a:r>
            <a:r>
              <a:rPr lang="en-US" b="1" dirty="0" err="1">
                <a:solidFill>
                  <a:srgbClr val="212121"/>
                </a:solidFill>
              </a:rPr>
              <a:t>nga</a:t>
            </a:r>
            <a:r>
              <a:rPr lang="en-US" b="1" dirty="0">
                <a:solidFill>
                  <a:srgbClr val="212121"/>
                </a:solidFill>
              </a:rPr>
              <a:t> 1-6 </a:t>
            </a:r>
            <a:r>
              <a:rPr lang="en-US" b="1" dirty="0" err="1">
                <a:solidFill>
                  <a:srgbClr val="212121"/>
                </a:solidFill>
              </a:rPr>
              <a:t>mbahen</a:t>
            </a:r>
            <a:r>
              <a:rPr lang="en-US" b="1" dirty="0">
                <a:solidFill>
                  <a:srgbClr val="212121"/>
                </a:solidFill>
              </a:rPr>
              <a:t> </a:t>
            </a:r>
            <a:r>
              <a:rPr lang="en-US" b="1" dirty="0" err="1">
                <a:solidFill>
                  <a:srgbClr val="212121"/>
                </a:solidFill>
              </a:rPr>
              <a:t>shenime</a:t>
            </a:r>
            <a:r>
              <a:rPr lang="en-US" b="1" dirty="0">
                <a:solidFill>
                  <a:srgbClr val="212121"/>
                </a:solidFill>
              </a:rPr>
              <a:t>:</a:t>
            </a:r>
          </a:p>
          <a:p>
            <a:pPr marL="342900" indent="-342900">
              <a:buAutoNum type="alphaLcPeriod"/>
            </a:pPr>
            <a:r>
              <a:rPr lang="en-US" b="1" dirty="0" err="1">
                <a:solidFill>
                  <a:srgbClr val="212121"/>
                </a:solidFill>
              </a:rPr>
              <a:t>Për</a:t>
            </a:r>
            <a:r>
              <a:rPr lang="en-US" b="1" dirty="0">
                <a:solidFill>
                  <a:srgbClr val="212121"/>
                </a:solidFill>
              </a:rPr>
              <a:t> </a:t>
            </a:r>
            <a:r>
              <a:rPr lang="en-US" b="1" dirty="0" err="1">
                <a:solidFill>
                  <a:srgbClr val="212121"/>
                </a:solidFill>
              </a:rPr>
              <a:t>çdo</a:t>
            </a:r>
            <a:r>
              <a:rPr lang="en-US" b="1" dirty="0">
                <a:solidFill>
                  <a:srgbClr val="212121"/>
                </a:solidFill>
              </a:rPr>
              <a:t> </a:t>
            </a:r>
            <a:r>
              <a:rPr lang="en-US" b="1" dirty="0" err="1">
                <a:solidFill>
                  <a:srgbClr val="212121"/>
                </a:solidFill>
              </a:rPr>
              <a:t>mospërputhje</a:t>
            </a:r>
            <a:r>
              <a:rPr lang="en-US" b="1" dirty="0">
                <a:solidFill>
                  <a:srgbClr val="212121"/>
                </a:solidFill>
              </a:rPr>
              <a:t> </a:t>
            </a:r>
            <a:r>
              <a:rPr lang="en-US" b="1" dirty="0" err="1">
                <a:solidFill>
                  <a:srgbClr val="212121"/>
                </a:solidFill>
              </a:rPr>
              <a:t>mbahen</a:t>
            </a:r>
            <a:r>
              <a:rPr lang="en-US" b="1" dirty="0">
                <a:solidFill>
                  <a:srgbClr val="212121"/>
                </a:solidFill>
              </a:rPr>
              <a:t> </a:t>
            </a:r>
            <a:r>
              <a:rPr lang="en-US" b="1" dirty="0" err="1">
                <a:solidFill>
                  <a:srgbClr val="212121"/>
                </a:solidFill>
              </a:rPr>
              <a:t>shënime</a:t>
            </a:r>
            <a:r>
              <a:rPr lang="en-US" b="1" dirty="0">
                <a:solidFill>
                  <a:srgbClr val="212121"/>
                </a:solidFill>
              </a:rPr>
              <a:t>.</a:t>
            </a:r>
          </a:p>
          <a:p>
            <a:pPr marL="342900" indent="-342900">
              <a:buAutoNum type="alphaLcPeriod"/>
            </a:pPr>
            <a:r>
              <a:rPr lang="en-US" b="1" dirty="0" err="1" smtClean="0">
                <a:solidFill>
                  <a:srgbClr val="212121"/>
                </a:solidFill>
              </a:rPr>
              <a:t>Shenimet</a:t>
            </a:r>
            <a:r>
              <a:rPr lang="en-US" b="1" dirty="0" smtClean="0">
                <a:solidFill>
                  <a:srgbClr val="212121"/>
                </a:solidFill>
              </a:rPr>
              <a:t> </a:t>
            </a:r>
            <a:r>
              <a:rPr lang="en-US" b="1" dirty="0" err="1" smtClean="0">
                <a:solidFill>
                  <a:srgbClr val="212121"/>
                </a:solidFill>
              </a:rPr>
              <a:t>të</a:t>
            </a:r>
            <a:r>
              <a:rPr lang="en-US" b="1" dirty="0" smtClean="0">
                <a:solidFill>
                  <a:srgbClr val="212121"/>
                </a:solidFill>
              </a:rPr>
              <a:t> </a:t>
            </a:r>
            <a:r>
              <a:rPr lang="en-US" b="1" dirty="0" err="1">
                <a:solidFill>
                  <a:srgbClr val="212121"/>
                </a:solidFill>
              </a:rPr>
              <a:t>pasqyrohen</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raportin</a:t>
            </a:r>
            <a:r>
              <a:rPr lang="en-US" b="1" dirty="0">
                <a:solidFill>
                  <a:srgbClr val="212121"/>
                </a:solidFill>
              </a:rPr>
              <a:t> e </a:t>
            </a:r>
            <a:r>
              <a:rPr lang="en-US" b="1" dirty="0" err="1">
                <a:solidFill>
                  <a:srgbClr val="212121"/>
                </a:solidFill>
              </a:rPr>
              <a:t>punës</a:t>
            </a:r>
            <a:r>
              <a:rPr lang="en-US" b="1" dirty="0">
                <a:solidFill>
                  <a:srgbClr val="212121"/>
                </a:solidFill>
              </a:rPr>
              <a:t> </a:t>
            </a:r>
            <a:r>
              <a:rPr lang="en-US" b="1" dirty="0" err="1">
                <a:solidFill>
                  <a:srgbClr val="212121"/>
                </a:solidFill>
              </a:rPr>
              <a:t>arkivore</a:t>
            </a:r>
            <a:r>
              <a:rPr lang="en-US" b="1" dirty="0">
                <a:solidFill>
                  <a:srgbClr val="212121"/>
                </a:solidFill>
              </a:rPr>
              <a:t>.</a:t>
            </a:r>
          </a:p>
          <a:p>
            <a:pPr marL="342900" indent="-342900">
              <a:buAutoNum type="alphaLcPeriod"/>
            </a:pPr>
            <a:r>
              <a:rPr lang="en-US" b="1" dirty="0" err="1">
                <a:solidFill>
                  <a:srgbClr val="212121"/>
                </a:solidFill>
              </a:rPr>
              <a:t>Raporti</a:t>
            </a:r>
            <a:r>
              <a:rPr lang="en-US" b="1" dirty="0">
                <a:solidFill>
                  <a:srgbClr val="212121"/>
                </a:solidFill>
              </a:rPr>
              <a:t> </a:t>
            </a:r>
            <a:r>
              <a:rPr lang="en-US" b="1" dirty="0" err="1">
                <a:solidFill>
                  <a:srgbClr val="212121"/>
                </a:solidFill>
              </a:rPr>
              <a:t>i</a:t>
            </a:r>
            <a:r>
              <a:rPr lang="en-US" b="1" dirty="0">
                <a:solidFill>
                  <a:srgbClr val="212121"/>
                </a:solidFill>
              </a:rPr>
              <a:t> </a:t>
            </a:r>
            <a:r>
              <a:rPr lang="en-US" b="1" dirty="0" err="1">
                <a:solidFill>
                  <a:srgbClr val="212121"/>
                </a:solidFill>
              </a:rPr>
              <a:t>punës</a:t>
            </a:r>
            <a:r>
              <a:rPr lang="en-US" b="1" dirty="0">
                <a:solidFill>
                  <a:srgbClr val="212121"/>
                </a:solidFill>
              </a:rPr>
              <a:t> </a:t>
            </a:r>
            <a:r>
              <a:rPr lang="en-US" b="1" dirty="0" err="1">
                <a:solidFill>
                  <a:srgbClr val="212121"/>
                </a:solidFill>
              </a:rPr>
              <a:t>arkivore</a:t>
            </a:r>
            <a:r>
              <a:rPr lang="en-US" b="1" dirty="0">
                <a:solidFill>
                  <a:srgbClr val="212121"/>
                </a:solidFill>
              </a:rPr>
              <a:t> </a:t>
            </a:r>
            <a:r>
              <a:rPr lang="en-US" b="1" dirty="0" err="1">
                <a:solidFill>
                  <a:srgbClr val="212121"/>
                </a:solidFill>
              </a:rPr>
              <a:t>i</a:t>
            </a:r>
            <a:r>
              <a:rPr lang="en-US" b="1" dirty="0">
                <a:solidFill>
                  <a:srgbClr val="212121"/>
                </a:solidFill>
              </a:rPr>
              <a:t> </a:t>
            </a:r>
            <a:r>
              <a:rPr lang="en-US" b="1" dirty="0" err="1" smtClean="0">
                <a:solidFill>
                  <a:srgbClr val="212121"/>
                </a:solidFill>
              </a:rPr>
              <a:t>dergohet</a:t>
            </a:r>
            <a:r>
              <a:rPr lang="en-US" b="1" dirty="0" smtClean="0">
                <a:solidFill>
                  <a:srgbClr val="212121"/>
                </a:solidFill>
              </a:rPr>
              <a:t> </a:t>
            </a:r>
            <a:r>
              <a:rPr lang="en-US" b="1" dirty="0" err="1">
                <a:solidFill>
                  <a:srgbClr val="212121"/>
                </a:solidFill>
              </a:rPr>
              <a:t>titullarit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fondkrijuesit</a:t>
            </a:r>
            <a:r>
              <a:rPr lang="en-US" b="1" dirty="0">
                <a:solidFill>
                  <a:srgbClr val="212121"/>
                </a:solidFill>
              </a:rPr>
              <a:t> </a:t>
            </a:r>
            <a:r>
              <a:rPr lang="en-US" b="1" dirty="0" err="1">
                <a:solidFill>
                  <a:srgbClr val="212121"/>
                </a:solidFill>
              </a:rPr>
              <a:t>për</a:t>
            </a:r>
            <a:r>
              <a:rPr lang="en-US" b="1" dirty="0">
                <a:solidFill>
                  <a:srgbClr val="212121"/>
                </a:solidFill>
              </a:rPr>
              <a:t> </a:t>
            </a:r>
            <a:r>
              <a:rPr lang="en-US" b="1" dirty="0" err="1">
                <a:solidFill>
                  <a:srgbClr val="212121"/>
                </a:solidFill>
              </a:rPr>
              <a:t>djeni</a:t>
            </a:r>
            <a:r>
              <a:rPr lang="en-US" b="1" dirty="0">
                <a:solidFill>
                  <a:srgbClr val="212121"/>
                </a:solidFill>
              </a:rPr>
              <a:t> </a:t>
            </a:r>
            <a:r>
              <a:rPr lang="en-US" b="1" dirty="0" err="1">
                <a:solidFill>
                  <a:srgbClr val="212121"/>
                </a:solidFill>
              </a:rPr>
              <a:t>dhe</a:t>
            </a:r>
            <a:r>
              <a:rPr lang="en-US" b="1" dirty="0">
                <a:solidFill>
                  <a:srgbClr val="212121"/>
                </a:solidFill>
              </a:rPr>
              <a:t> </a:t>
            </a:r>
            <a:r>
              <a:rPr lang="en-US" b="1" dirty="0" err="1">
                <a:solidFill>
                  <a:srgbClr val="212121"/>
                </a:solidFill>
              </a:rPr>
              <a:t>miratim</a:t>
            </a:r>
            <a:r>
              <a:rPr lang="en-US" b="1" dirty="0">
                <a:solidFill>
                  <a:srgbClr val="212121"/>
                </a:solidFill>
              </a:rPr>
              <a:t>.</a:t>
            </a:r>
          </a:p>
          <a:p>
            <a:pPr marL="342900" indent="-342900">
              <a:buAutoNum type="alphaLcPeriod"/>
            </a:pPr>
            <a:r>
              <a:rPr lang="en-US" b="1" dirty="0" err="1">
                <a:solidFill>
                  <a:srgbClr val="212121"/>
                </a:solidFill>
              </a:rPr>
              <a:t>Raporti</a:t>
            </a:r>
            <a:r>
              <a:rPr lang="en-US" b="1" dirty="0">
                <a:solidFill>
                  <a:srgbClr val="212121"/>
                </a:solidFill>
              </a:rPr>
              <a:t> i</a:t>
            </a:r>
            <a:r>
              <a:rPr lang="en-US" b="1" dirty="0" smtClean="0">
                <a:solidFill>
                  <a:srgbClr val="212121"/>
                </a:solidFill>
              </a:rPr>
              <a:t> </a:t>
            </a:r>
            <a:r>
              <a:rPr lang="en-US" b="1" dirty="0" err="1" smtClean="0">
                <a:solidFill>
                  <a:srgbClr val="212121"/>
                </a:solidFill>
              </a:rPr>
              <a:t>punës</a:t>
            </a:r>
            <a:r>
              <a:rPr lang="en-US" b="1" dirty="0" smtClean="0">
                <a:solidFill>
                  <a:srgbClr val="212121"/>
                </a:solidFill>
              </a:rPr>
              <a:t> </a:t>
            </a:r>
            <a:r>
              <a:rPr lang="en-US" b="1" dirty="0" err="1">
                <a:solidFill>
                  <a:srgbClr val="212121"/>
                </a:solidFill>
              </a:rPr>
              <a:t>arkivore</a:t>
            </a:r>
            <a:r>
              <a:rPr lang="en-US" b="1" dirty="0">
                <a:solidFill>
                  <a:srgbClr val="212121"/>
                </a:solidFill>
              </a:rPr>
              <a:t> </a:t>
            </a:r>
            <a:r>
              <a:rPr lang="en-US" b="1" dirty="0" err="1">
                <a:solidFill>
                  <a:srgbClr val="212121"/>
                </a:solidFill>
              </a:rPr>
              <a:t>depozitohet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dosjen</a:t>
            </a:r>
            <a:r>
              <a:rPr lang="en-US" b="1" dirty="0">
                <a:solidFill>
                  <a:srgbClr val="212121"/>
                </a:solidFill>
              </a:rPr>
              <a:t> e </a:t>
            </a:r>
            <a:r>
              <a:rPr lang="en-US" b="1" dirty="0" err="1">
                <a:solidFill>
                  <a:srgbClr val="212121"/>
                </a:solidFill>
              </a:rPr>
              <a:t>fondit</a:t>
            </a:r>
            <a:r>
              <a:rPr lang="en-US" b="1" dirty="0">
                <a:solidFill>
                  <a:srgbClr val="212121"/>
                </a:solidFill>
              </a:rPr>
              <a:t>  </a:t>
            </a:r>
            <a:r>
              <a:rPr lang="en-US" b="1" dirty="0" err="1">
                <a:solidFill>
                  <a:srgbClr val="212121"/>
                </a:solidFill>
              </a:rPr>
              <a:t>arkivor</a:t>
            </a:r>
            <a:r>
              <a:rPr lang="en-US" b="1" dirty="0">
                <a:solidFill>
                  <a:srgbClr val="212121"/>
                </a:solidFill>
              </a:rPr>
              <a:t> e </a:t>
            </a:r>
            <a:r>
              <a:rPr lang="en-US" b="1" dirty="0" err="1">
                <a:solidFill>
                  <a:srgbClr val="212121"/>
                </a:solidFill>
              </a:rPr>
              <a:t>ruhet</a:t>
            </a:r>
            <a:r>
              <a:rPr lang="en-US" b="1" dirty="0">
                <a:solidFill>
                  <a:srgbClr val="212121"/>
                </a:solidFill>
              </a:rPr>
              <a:t> RHK. </a:t>
            </a:r>
            <a:endParaRPr lang="en-US" b="1" dirty="0" smtClean="0">
              <a:solidFill>
                <a:srgbClr val="212121"/>
              </a:solidFill>
            </a:endParaRPr>
          </a:p>
          <a:p>
            <a:pPr marL="342900" indent="-342900">
              <a:buAutoNum type="alphaLcPeriod"/>
            </a:pPr>
            <a:r>
              <a:rPr lang="en-US" b="1" dirty="0" err="1" smtClean="0">
                <a:solidFill>
                  <a:srgbClr val="212121"/>
                </a:solidFill>
              </a:rPr>
              <a:t>Fltë</a:t>
            </a:r>
            <a:r>
              <a:rPr lang="en-US" b="1" dirty="0" smtClean="0">
                <a:solidFill>
                  <a:srgbClr val="212121"/>
                </a:solidFill>
              </a:rPr>
              <a:t>- </a:t>
            </a:r>
            <a:r>
              <a:rPr lang="en-US" b="1" dirty="0" err="1" smtClean="0">
                <a:solidFill>
                  <a:srgbClr val="212121"/>
                </a:solidFill>
              </a:rPr>
              <a:t>çertefikimi</a:t>
            </a:r>
            <a:r>
              <a:rPr lang="en-US" b="1" dirty="0" smtClean="0">
                <a:solidFill>
                  <a:srgbClr val="212121"/>
                </a:solidFill>
              </a:rPr>
              <a:t> do </a:t>
            </a:r>
            <a:r>
              <a:rPr lang="en-US" b="1" dirty="0" err="1" smtClean="0">
                <a:solidFill>
                  <a:srgbClr val="212121"/>
                </a:solidFill>
              </a:rPr>
              <a:t>të</a:t>
            </a:r>
            <a:r>
              <a:rPr lang="en-US" b="1" dirty="0" smtClean="0">
                <a:solidFill>
                  <a:srgbClr val="212121"/>
                </a:solidFill>
              </a:rPr>
              <a:t> </a:t>
            </a:r>
            <a:r>
              <a:rPr lang="en-US" b="1" dirty="0" err="1" smtClean="0">
                <a:solidFill>
                  <a:srgbClr val="212121"/>
                </a:solidFill>
              </a:rPr>
              <a:t>jetë</a:t>
            </a:r>
            <a:r>
              <a:rPr lang="en-US" b="1" dirty="0" smtClean="0">
                <a:solidFill>
                  <a:srgbClr val="212121"/>
                </a:solidFill>
              </a:rPr>
              <a:t> e </a:t>
            </a:r>
            <a:r>
              <a:rPr lang="en-US" b="1" dirty="0" err="1" smtClean="0">
                <a:solidFill>
                  <a:srgbClr val="212121"/>
                </a:solidFill>
              </a:rPr>
              <a:t>ngjitur</a:t>
            </a:r>
            <a:r>
              <a:rPr lang="en-US" b="1" dirty="0" smtClean="0">
                <a:solidFill>
                  <a:srgbClr val="212121"/>
                </a:solidFill>
              </a:rPr>
              <a:t> </a:t>
            </a:r>
            <a:r>
              <a:rPr lang="en-US" b="1" dirty="0" err="1" smtClean="0">
                <a:solidFill>
                  <a:srgbClr val="212121"/>
                </a:solidFill>
              </a:rPr>
              <a:t>në</a:t>
            </a:r>
            <a:r>
              <a:rPr lang="en-US" b="1" dirty="0" smtClean="0">
                <a:solidFill>
                  <a:srgbClr val="212121"/>
                </a:solidFill>
              </a:rPr>
              <a:t> </a:t>
            </a:r>
            <a:r>
              <a:rPr lang="en-US" b="1" dirty="0" err="1" smtClean="0">
                <a:solidFill>
                  <a:srgbClr val="212121"/>
                </a:solidFill>
              </a:rPr>
              <a:t>faqen</a:t>
            </a:r>
            <a:r>
              <a:rPr lang="en-US" b="1" dirty="0" smtClean="0">
                <a:solidFill>
                  <a:srgbClr val="212121"/>
                </a:solidFill>
              </a:rPr>
              <a:t> e pare </a:t>
            </a:r>
            <a:r>
              <a:rPr lang="en-US" b="1" dirty="0" err="1" smtClean="0">
                <a:solidFill>
                  <a:srgbClr val="212121"/>
                </a:solidFill>
              </a:rPr>
              <a:t>të</a:t>
            </a:r>
            <a:r>
              <a:rPr lang="en-US" b="1" dirty="0" smtClean="0">
                <a:solidFill>
                  <a:srgbClr val="212121"/>
                </a:solidFill>
              </a:rPr>
              <a:t> </a:t>
            </a:r>
            <a:r>
              <a:rPr lang="en-US" b="1" dirty="0" err="1" smtClean="0">
                <a:solidFill>
                  <a:srgbClr val="212121"/>
                </a:solidFill>
              </a:rPr>
              <a:t>çdo</a:t>
            </a:r>
            <a:r>
              <a:rPr lang="en-US" b="1" dirty="0" smtClean="0">
                <a:solidFill>
                  <a:srgbClr val="212121"/>
                </a:solidFill>
              </a:rPr>
              <a:t> </a:t>
            </a:r>
            <a:r>
              <a:rPr lang="en-US" b="1" dirty="0" err="1" smtClean="0">
                <a:solidFill>
                  <a:srgbClr val="212121"/>
                </a:solidFill>
              </a:rPr>
              <a:t>njësi</a:t>
            </a:r>
            <a:r>
              <a:rPr lang="en-US" b="1" dirty="0" smtClean="0">
                <a:solidFill>
                  <a:srgbClr val="212121"/>
                </a:solidFill>
              </a:rPr>
              <a:t> </a:t>
            </a:r>
            <a:r>
              <a:rPr lang="en-US" b="1" dirty="0" err="1" smtClean="0">
                <a:solidFill>
                  <a:srgbClr val="212121"/>
                </a:solidFill>
              </a:rPr>
              <a:t>ruajtje</a:t>
            </a:r>
            <a:r>
              <a:rPr lang="en-US" b="1" dirty="0" smtClean="0">
                <a:solidFill>
                  <a:srgbClr val="212121"/>
                </a:solidFill>
              </a:rPr>
              <a:t> ( </a:t>
            </a:r>
            <a:r>
              <a:rPr lang="en-US" b="1" dirty="0" err="1" smtClean="0">
                <a:solidFill>
                  <a:srgbClr val="212121"/>
                </a:solidFill>
              </a:rPr>
              <a:t>fashikulli</a:t>
            </a:r>
            <a:r>
              <a:rPr lang="en-US" b="1" dirty="0" smtClean="0">
                <a:solidFill>
                  <a:srgbClr val="212121"/>
                </a:solidFill>
              </a:rPr>
              <a:t>) </a:t>
            </a:r>
            <a:endParaRPr lang="en-US" b="1" dirty="0">
              <a:solidFill>
                <a:srgbClr val="212121"/>
              </a:solidFill>
            </a:endParaRPr>
          </a:p>
          <a:p>
            <a:r>
              <a:rPr lang="en-US" b="1" dirty="0">
                <a:solidFill>
                  <a:schemeClr val="tx1"/>
                </a:solidFill>
              </a:rPr>
              <a:t> </a:t>
            </a:r>
            <a:endParaRPr lang="en-US" dirty="0">
              <a:solidFill>
                <a:schemeClr val="tx1"/>
              </a:solidFill>
            </a:endParaRPr>
          </a:p>
        </p:txBody>
      </p:sp>
      <p:sp>
        <p:nvSpPr>
          <p:cNvPr id="4" name="Oval 3"/>
          <p:cNvSpPr/>
          <p:nvPr/>
        </p:nvSpPr>
        <p:spPr>
          <a:xfrm>
            <a:off x="1941816" y="543595"/>
            <a:ext cx="3380198" cy="575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ÇERTEFIKIMI</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7A3D4-C665-4DBF-9221-AD3C9B1A1366}"/>
              </a:ext>
            </a:extLst>
          </p:cNvPr>
          <p:cNvSpPr>
            <a:spLocks noGrp="1"/>
          </p:cNvSpPr>
          <p:nvPr>
            <p:ph type="title"/>
          </p:nvPr>
        </p:nvSpPr>
        <p:spPr>
          <a:xfrm>
            <a:off x="1960685" y="365760"/>
            <a:ext cx="7896548" cy="821202"/>
          </a:xfrm>
        </p:spPr>
        <p:txBody>
          <a:bodyPr>
            <a:noAutofit/>
          </a:bodyPr>
          <a:lstStyle/>
          <a:p>
            <a:r>
              <a:rPr lang="en-US" sz="1600" b="1" u="sng" dirty="0">
                <a:solidFill>
                  <a:srgbClr val="FF0000"/>
                </a:solidFill>
                <a:latin typeface="Bodoni MT Black" pitchFamily="18" charset="0"/>
              </a:rPr>
              <a:t>PERPUNIMI I DOKUMENTEVE </a:t>
            </a:r>
            <a:r>
              <a:rPr lang="en-US" sz="1600" b="1" u="sng" dirty="0" smtClean="0">
                <a:solidFill>
                  <a:srgbClr val="FF0000"/>
                </a:solidFill>
                <a:latin typeface="Bodoni MT Black" pitchFamily="18" charset="0"/>
              </a:rPr>
              <a:t>TIPOLOGJIKE GJYQËSORE E HETIMORE</a:t>
            </a:r>
            <a:endParaRPr lang="en-US" sz="1600" b="1" u="sng" dirty="0">
              <a:solidFill>
                <a:srgbClr val="FF0000"/>
              </a:solidFill>
              <a:latin typeface="Bodoni MT Black" pitchFamily="18" charset="0"/>
            </a:endParaRPr>
          </a:p>
        </p:txBody>
      </p:sp>
      <p:sp>
        <p:nvSpPr>
          <p:cNvPr id="5" name="Content Placeholder 4"/>
          <p:cNvSpPr>
            <a:spLocks noGrp="1"/>
          </p:cNvSpPr>
          <p:nvPr>
            <p:ph idx="1"/>
          </p:nvPr>
        </p:nvSpPr>
        <p:spPr>
          <a:xfrm>
            <a:off x="1149531" y="1319349"/>
            <a:ext cx="10248989" cy="1854925"/>
          </a:xfrm>
          <a:solidFill>
            <a:srgbClr val="FFFF00"/>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lvl="1"/>
            <a:r>
              <a:rPr lang="en-US" sz="2400" dirty="0" err="1" smtClean="0">
                <a:solidFill>
                  <a:srgbClr val="0070C0"/>
                </a:solidFill>
                <a:latin typeface="Bodoni MT Black" pitchFamily="18" charset="0"/>
              </a:rPr>
              <a:t>Përpunimi</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i</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dokumeteve</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tipologjike</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arkivore</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është</a:t>
            </a:r>
            <a:r>
              <a:rPr lang="sq-AL" sz="2400" dirty="0" smtClean="0">
                <a:solidFill>
                  <a:srgbClr val="0070C0"/>
                </a:solidFill>
                <a:latin typeface="Bodoni MT Black" pitchFamily="18" charset="0"/>
              </a:rPr>
              <a:t> sistemimi</a:t>
            </a:r>
            <a:r>
              <a:rPr lang="en-US" sz="2400" dirty="0">
                <a:solidFill>
                  <a:srgbClr val="0070C0"/>
                </a:solidFill>
                <a:latin typeface="Bodoni MT Black" pitchFamily="18" charset="0"/>
              </a:rPr>
              <a:t> </a:t>
            </a:r>
            <a:r>
              <a:rPr lang="en-US" sz="2400" dirty="0" err="1" smtClean="0">
                <a:solidFill>
                  <a:srgbClr val="0070C0"/>
                </a:solidFill>
                <a:latin typeface="Bodoni MT Black" pitchFamily="18" charset="0"/>
              </a:rPr>
              <a:t>sipas</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kritereve</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arkivore</a:t>
            </a:r>
            <a:r>
              <a:rPr lang="sq-AL" sz="2400" dirty="0" smtClean="0">
                <a:solidFill>
                  <a:srgbClr val="0070C0"/>
                </a:solidFill>
                <a:latin typeface="Bodoni MT Black" pitchFamily="18" charset="0"/>
              </a:rPr>
              <a:t> </a:t>
            </a:r>
            <a:r>
              <a:rPr lang="sq-AL" sz="2400" dirty="0">
                <a:solidFill>
                  <a:srgbClr val="0070C0"/>
                </a:solidFill>
                <a:latin typeface="Bodoni MT Black" pitchFamily="18" charset="0"/>
              </a:rPr>
              <a:t>dhe inventarizimi i </a:t>
            </a:r>
            <a:r>
              <a:rPr lang="en-US" sz="2400" dirty="0" err="1" smtClean="0">
                <a:solidFill>
                  <a:srgbClr val="0070C0"/>
                </a:solidFill>
                <a:latin typeface="Bodoni MT Black" pitchFamily="18" charset="0"/>
              </a:rPr>
              <a:t>tyre</a:t>
            </a:r>
            <a:r>
              <a:rPr lang="sq-AL" sz="2400" dirty="0" smtClean="0">
                <a:solidFill>
                  <a:srgbClr val="0070C0"/>
                </a:solidFill>
                <a:latin typeface="Bodoni MT Black" pitchFamily="18" charset="0"/>
              </a:rPr>
              <a:t> </a:t>
            </a:r>
            <a:r>
              <a:rPr lang="sq-AL" sz="2400" dirty="0">
                <a:solidFill>
                  <a:srgbClr val="0070C0"/>
                </a:solidFill>
                <a:latin typeface="Bodoni MT Black" pitchFamily="18" charset="0"/>
              </a:rPr>
              <a:t>nga </a:t>
            </a:r>
            <a:r>
              <a:rPr lang="sq-AL" sz="2400" dirty="0" smtClean="0">
                <a:solidFill>
                  <a:srgbClr val="0070C0"/>
                </a:solidFill>
                <a:latin typeface="Bodoni MT Black" pitchFamily="18" charset="0"/>
              </a:rPr>
              <a:t>fond­krijuesi </a:t>
            </a:r>
            <a:r>
              <a:rPr lang="sq-AL" sz="2400" dirty="0">
                <a:solidFill>
                  <a:srgbClr val="0070C0"/>
                </a:solidFill>
                <a:latin typeface="Bodoni MT Black" pitchFamily="18" charset="0"/>
              </a:rPr>
              <a:t>p</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rpara vler</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simit t</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 afateve ligjore t</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 ruajtj</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s s</a:t>
            </a:r>
            <a:r>
              <a:rPr lang="en-US" sz="2400" dirty="0">
                <a:solidFill>
                  <a:srgbClr val="0070C0"/>
                </a:solidFill>
                <a:latin typeface="Bodoni MT Black" pitchFamily="18" charset="0"/>
              </a:rPr>
              <a:t>ë</a:t>
            </a:r>
            <a:r>
              <a:rPr lang="sq-AL" sz="2400" dirty="0">
                <a:solidFill>
                  <a:srgbClr val="0070C0"/>
                </a:solidFill>
                <a:latin typeface="Bodoni MT Black" pitchFamily="18" charset="0"/>
              </a:rPr>
              <a:t> </a:t>
            </a:r>
            <a:r>
              <a:rPr lang="en-US" sz="2400" dirty="0" err="1" smtClean="0">
                <a:solidFill>
                  <a:srgbClr val="0070C0"/>
                </a:solidFill>
                <a:latin typeface="Bodoni MT Black" pitchFamily="18" charset="0"/>
              </a:rPr>
              <a:t>tyre</a:t>
            </a:r>
            <a:r>
              <a:rPr lang="en-US" sz="2400" dirty="0" smtClean="0">
                <a:solidFill>
                  <a:srgbClr val="0070C0"/>
                </a:solidFill>
                <a:latin typeface="Bodoni MT Black" pitchFamily="18" charset="0"/>
              </a:rPr>
              <a:t> duke </a:t>
            </a:r>
            <a:r>
              <a:rPr lang="en-US" sz="2400" dirty="0" err="1" smtClean="0">
                <a:solidFill>
                  <a:srgbClr val="0070C0"/>
                </a:solidFill>
                <a:latin typeface="Bodoni MT Black" pitchFamily="18" charset="0"/>
              </a:rPr>
              <a:t>i</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bërë</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ato</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të</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aksesueshme</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për</a:t>
            </a:r>
            <a:r>
              <a:rPr lang="en-US" sz="2400" dirty="0" smtClean="0">
                <a:solidFill>
                  <a:srgbClr val="0070C0"/>
                </a:solidFill>
                <a:latin typeface="Bodoni MT Black" pitchFamily="18" charset="0"/>
              </a:rPr>
              <a:t> </a:t>
            </a:r>
            <a:r>
              <a:rPr lang="en-US" sz="2400" dirty="0" err="1" smtClean="0">
                <a:solidFill>
                  <a:srgbClr val="0070C0"/>
                </a:solidFill>
                <a:latin typeface="Bodoni MT Black" pitchFamily="18" charset="0"/>
              </a:rPr>
              <a:t>shfrytëzim</a:t>
            </a:r>
            <a:r>
              <a:rPr lang="en-US" sz="2400" dirty="0" smtClean="0">
                <a:solidFill>
                  <a:srgbClr val="0070C0"/>
                </a:solidFill>
                <a:latin typeface="Bodoni MT Black" pitchFamily="18" charset="0"/>
              </a:rPr>
              <a:t>,</a:t>
            </a:r>
            <a:endParaRPr lang="en-US" sz="2400" dirty="0">
              <a:solidFill>
                <a:srgbClr val="0070C0"/>
              </a:solidFill>
              <a:latin typeface="Bodoni MT Black" pitchFamily="18" charset="0"/>
            </a:endParaRPr>
          </a:p>
        </p:txBody>
      </p:sp>
      <p:sp>
        <p:nvSpPr>
          <p:cNvPr id="7" name="Rectangle 6"/>
          <p:cNvSpPr/>
          <p:nvPr/>
        </p:nvSpPr>
        <p:spPr>
          <a:xfrm>
            <a:off x="836023" y="3729518"/>
            <a:ext cx="10607039" cy="258908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ln>
                  <a:solidFill>
                    <a:schemeClr val="accent1">
                      <a:lumMod val="50000"/>
                    </a:schemeClr>
                  </a:solidFill>
                </a:ln>
                <a:solidFill>
                  <a:srgbClr val="FF0000"/>
                </a:solidFill>
                <a:latin typeface="Times New Roman" pitchFamily="18" charset="0"/>
                <a:cs typeface="Times New Roman" pitchFamily="18" charset="0"/>
              </a:rPr>
              <a:t>PERPUNIMI I DOKUMENTACIONIT ARKIVOR NGA ARKIVISTET E FONDKRIJUESVE </a:t>
            </a:r>
            <a:r>
              <a:rPr lang="en-US" sz="1600" dirty="0" smtClean="0">
                <a:ln>
                  <a:solidFill>
                    <a:schemeClr val="accent1">
                      <a:lumMod val="50000"/>
                    </a:schemeClr>
                  </a:solidFill>
                </a:ln>
                <a:solidFill>
                  <a:srgbClr val="FF0000"/>
                </a:solidFill>
                <a:latin typeface="Times New Roman" pitchFamily="18" charset="0"/>
                <a:cs typeface="Times New Roman" pitchFamily="18" charset="0"/>
              </a:rPr>
              <a:t>TË SISTEMIT TË DREJTËSISË BËHËT </a:t>
            </a:r>
            <a:r>
              <a:rPr lang="en-US" sz="1600" dirty="0">
                <a:ln>
                  <a:solidFill>
                    <a:schemeClr val="accent1">
                      <a:lumMod val="50000"/>
                    </a:schemeClr>
                  </a:solidFill>
                </a:ln>
                <a:solidFill>
                  <a:srgbClr val="FF0000"/>
                </a:solidFill>
                <a:latin typeface="Times New Roman" pitchFamily="18" charset="0"/>
                <a:cs typeface="Times New Roman" pitchFamily="18" charset="0"/>
              </a:rPr>
              <a:t>DUKE PATUR NË </a:t>
            </a:r>
            <a:r>
              <a:rPr lang="en-US" sz="1600" dirty="0" smtClean="0">
                <a:ln>
                  <a:solidFill>
                    <a:schemeClr val="accent1">
                      <a:lumMod val="50000"/>
                    </a:schemeClr>
                  </a:solidFill>
                </a:ln>
                <a:solidFill>
                  <a:srgbClr val="FF0000"/>
                </a:solidFill>
                <a:latin typeface="Times New Roman" pitchFamily="18" charset="0"/>
                <a:cs typeface="Times New Roman" pitchFamily="18" charset="0"/>
              </a:rPr>
              <a:t>VEMENDJE</a:t>
            </a:r>
            <a:r>
              <a:rPr lang="en-US" sz="1600" b="1" dirty="0" smtClean="0">
                <a:ln>
                  <a:solidFill>
                    <a:schemeClr val="accent1">
                      <a:lumMod val="50000"/>
                    </a:schemeClr>
                  </a:solidFill>
                </a:ln>
                <a:solidFill>
                  <a:srgbClr val="FF0000"/>
                </a:solidFill>
                <a:latin typeface="Times New Roman" pitchFamily="18" charset="0"/>
                <a:cs typeface="Times New Roman" pitchFamily="18" charset="0"/>
              </a:rPr>
              <a:t>:</a:t>
            </a:r>
          </a:p>
          <a:p>
            <a:r>
              <a:rPr lang="en-US" b="1" dirty="0" smtClean="0">
                <a:ln>
                  <a:solidFill>
                    <a:schemeClr val="accent1">
                      <a:lumMod val="50000"/>
                    </a:schemeClr>
                  </a:solidFill>
                </a:ln>
                <a:solidFill>
                  <a:schemeClr val="tx1"/>
                </a:solidFill>
                <a:latin typeface="Times New Roman" pitchFamily="18" charset="0"/>
                <a:cs typeface="Times New Roman" pitchFamily="18" charset="0"/>
              </a:rPr>
              <a:t>1.Ligjin </a:t>
            </a:r>
            <a:r>
              <a:rPr lang="en-US" b="1" dirty="0">
                <a:ln>
                  <a:solidFill>
                    <a:schemeClr val="accent1">
                      <a:lumMod val="50000"/>
                    </a:schemeClr>
                  </a:solidFill>
                </a:ln>
                <a:solidFill>
                  <a:schemeClr val="tx1"/>
                </a:solidFill>
                <a:latin typeface="Times New Roman" pitchFamily="18" charset="0"/>
                <a:cs typeface="Times New Roman" pitchFamily="18" charset="0"/>
              </a:rPr>
              <a:t>nr 9154 </a:t>
            </a:r>
            <a:r>
              <a:rPr lang="en-US" b="1" dirty="0" err="1">
                <a:ln>
                  <a:solidFill>
                    <a:schemeClr val="accent1">
                      <a:lumMod val="50000"/>
                    </a:schemeClr>
                  </a:solidFill>
                </a:ln>
                <a:solidFill>
                  <a:schemeClr val="tx1"/>
                </a:solidFill>
                <a:latin typeface="Times New Roman" pitchFamily="18" charset="0"/>
                <a:cs typeface="Times New Roman" pitchFamily="18" charset="0"/>
              </a:rPr>
              <a:t>datë</a:t>
            </a:r>
            <a:r>
              <a:rPr lang="en-US" b="1" dirty="0">
                <a:ln>
                  <a:solidFill>
                    <a:schemeClr val="accent1">
                      <a:lumMod val="50000"/>
                    </a:schemeClr>
                  </a:solidFill>
                </a:ln>
                <a:solidFill>
                  <a:schemeClr val="tx1"/>
                </a:solidFill>
                <a:latin typeface="Times New Roman" pitchFamily="18" charset="0"/>
                <a:cs typeface="Times New Roman" pitchFamily="18" charset="0"/>
              </a:rPr>
              <a:t> 06.11.2003 “</a:t>
            </a:r>
            <a:r>
              <a:rPr lang="en-US" b="1" dirty="0" err="1">
                <a:ln>
                  <a:solidFill>
                    <a:schemeClr val="accent1">
                      <a:lumMod val="50000"/>
                    </a:schemeClr>
                  </a:solidFill>
                </a:ln>
                <a:solidFill>
                  <a:schemeClr val="tx1"/>
                </a:solidFill>
                <a:latin typeface="Times New Roman" pitchFamily="18" charset="0"/>
                <a:cs typeface="Times New Roman" pitchFamily="18" charset="0"/>
              </a:rPr>
              <a:t>Për</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Arkivat</a:t>
            </a:r>
            <a:r>
              <a:rPr lang="en-US" b="1" dirty="0" smtClean="0">
                <a:ln>
                  <a:solidFill>
                    <a:schemeClr val="accent1">
                      <a:lumMod val="50000"/>
                    </a:schemeClr>
                  </a:solidFill>
                </a:ln>
                <a:solidFill>
                  <a:schemeClr val="tx1"/>
                </a:solidFill>
                <a:latin typeface="Times New Roman" pitchFamily="18" charset="0"/>
                <a:cs typeface="Times New Roman" pitchFamily="18" charset="0"/>
              </a:rPr>
              <a:t>”, </a:t>
            </a:r>
            <a:r>
              <a:rPr lang="en-US" b="1" dirty="0" err="1" smtClean="0">
                <a:ln>
                  <a:solidFill>
                    <a:schemeClr val="accent1">
                      <a:lumMod val="50000"/>
                    </a:schemeClr>
                  </a:solidFill>
                </a:ln>
                <a:solidFill>
                  <a:schemeClr val="tx1"/>
                </a:solidFill>
                <a:latin typeface="Times New Roman" pitchFamily="18" charset="0"/>
                <a:cs typeface="Times New Roman" pitchFamily="18" charset="0"/>
              </a:rPr>
              <a:t>i</a:t>
            </a:r>
            <a:r>
              <a:rPr lang="en-US" b="1" dirty="0" smtClean="0">
                <a:ln>
                  <a:solidFill>
                    <a:schemeClr val="accent1">
                      <a:lumMod val="50000"/>
                    </a:schemeClr>
                  </a:solidFill>
                </a:ln>
                <a:solidFill>
                  <a:schemeClr val="tx1"/>
                </a:solidFill>
                <a:latin typeface="Times New Roman" pitchFamily="18" charset="0"/>
                <a:cs typeface="Times New Roman" pitchFamily="18" charset="0"/>
              </a:rPr>
              <a:t> </a:t>
            </a:r>
            <a:r>
              <a:rPr lang="en-US" b="1" dirty="0" err="1" smtClean="0">
                <a:ln>
                  <a:solidFill>
                    <a:schemeClr val="accent1">
                      <a:lumMod val="50000"/>
                    </a:schemeClr>
                  </a:solidFill>
                </a:ln>
                <a:solidFill>
                  <a:schemeClr val="tx1"/>
                </a:solidFill>
                <a:latin typeface="Times New Roman" pitchFamily="18" charset="0"/>
                <a:cs typeface="Times New Roman" pitchFamily="18" charset="0"/>
              </a:rPr>
              <a:t>ndryshuar</a:t>
            </a:r>
            <a:r>
              <a:rPr lang="en-US" b="1" dirty="0" smtClean="0">
                <a:ln>
                  <a:solidFill>
                    <a:schemeClr val="accent1">
                      <a:lumMod val="50000"/>
                    </a:schemeClr>
                  </a:solidFill>
                </a:ln>
                <a:solidFill>
                  <a:schemeClr val="tx1"/>
                </a:solidFill>
                <a:latin typeface="Times New Roman" pitchFamily="18" charset="0"/>
                <a:cs typeface="Times New Roman" pitchFamily="18" charset="0"/>
              </a:rPr>
              <a:t>.</a:t>
            </a:r>
            <a:endParaRPr lang="en-US" b="1" dirty="0">
              <a:ln>
                <a:solidFill>
                  <a:schemeClr val="accent1">
                    <a:lumMod val="50000"/>
                  </a:schemeClr>
                </a:solidFill>
              </a:ln>
              <a:solidFill>
                <a:schemeClr val="tx1"/>
              </a:solidFill>
              <a:latin typeface="Times New Roman" pitchFamily="18" charset="0"/>
              <a:cs typeface="Times New Roman" pitchFamily="18" charset="0"/>
            </a:endParaRPr>
          </a:p>
          <a:p>
            <a:r>
              <a:rPr lang="en-US" b="1" dirty="0">
                <a:ln>
                  <a:solidFill>
                    <a:schemeClr val="accent1">
                      <a:lumMod val="50000"/>
                    </a:schemeClr>
                  </a:solidFill>
                </a:ln>
                <a:solidFill>
                  <a:schemeClr val="tx1"/>
                </a:solidFill>
                <a:latin typeface="Times New Roman" pitchFamily="18" charset="0"/>
                <a:cs typeface="Times New Roman" pitchFamily="18" charset="0"/>
              </a:rPr>
              <a:t>2. </a:t>
            </a:r>
            <a:r>
              <a:rPr lang="en-US" b="1" dirty="0" err="1">
                <a:ln>
                  <a:solidFill>
                    <a:schemeClr val="accent1">
                      <a:lumMod val="50000"/>
                    </a:schemeClr>
                  </a:solidFill>
                </a:ln>
                <a:solidFill>
                  <a:schemeClr val="tx1"/>
                </a:solidFill>
                <a:latin typeface="Times New Roman" pitchFamily="18" charset="0"/>
                <a:cs typeface="Times New Roman" pitchFamily="18" charset="0"/>
              </a:rPr>
              <a:t>Normat</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tekniko</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profesionale</a:t>
            </a:r>
            <a:r>
              <a:rPr lang="en-US" b="1" dirty="0">
                <a:ln>
                  <a:solidFill>
                    <a:schemeClr val="accent1">
                      <a:lumMod val="50000"/>
                    </a:schemeClr>
                  </a:solidFill>
                </a:ln>
                <a:solidFill>
                  <a:schemeClr val="tx1"/>
                </a:solidFill>
                <a:latin typeface="Times New Roman" pitchFamily="18" charset="0"/>
                <a:cs typeface="Times New Roman" pitchFamily="18" charset="0"/>
              </a:rPr>
              <a:t> e </a:t>
            </a:r>
            <a:r>
              <a:rPr lang="en-US" b="1" dirty="0" err="1">
                <a:ln>
                  <a:solidFill>
                    <a:schemeClr val="accent1">
                      <a:lumMod val="50000"/>
                    </a:schemeClr>
                  </a:solidFill>
                </a:ln>
                <a:solidFill>
                  <a:schemeClr val="tx1"/>
                </a:solidFill>
                <a:latin typeface="Times New Roman" pitchFamily="18" charset="0"/>
                <a:cs typeface="Times New Roman" pitchFamily="18" charset="0"/>
              </a:rPr>
              <a:t>metodologjike</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të</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sherbimit</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arkivor</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në</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Republiken</a:t>
            </a:r>
            <a:r>
              <a:rPr lang="en-US" b="1" dirty="0">
                <a:ln>
                  <a:solidFill>
                    <a:schemeClr val="accent1">
                      <a:lumMod val="50000"/>
                    </a:schemeClr>
                  </a:solidFill>
                </a:ln>
                <a:solidFill>
                  <a:schemeClr val="tx1"/>
                </a:solidFill>
                <a:latin typeface="Times New Roman" pitchFamily="18" charset="0"/>
                <a:cs typeface="Times New Roman" pitchFamily="18" charset="0"/>
              </a:rPr>
              <a:t> e </a:t>
            </a:r>
            <a:r>
              <a:rPr lang="en-US" b="1" dirty="0" err="1">
                <a:ln>
                  <a:solidFill>
                    <a:schemeClr val="accent1">
                      <a:lumMod val="50000"/>
                    </a:schemeClr>
                  </a:solidFill>
                </a:ln>
                <a:solidFill>
                  <a:schemeClr val="tx1"/>
                </a:solidFill>
                <a:latin typeface="Times New Roman" pitchFamily="18" charset="0"/>
                <a:cs typeface="Times New Roman" pitchFamily="18" charset="0"/>
              </a:rPr>
              <a:t>Shqipërisë</a:t>
            </a:r>
            <a:r>
              <a:rPr lang="en-US" b="1" dirty="0">
                <a:ln>
                  <a:solidFill>
                    <a:schemeClr val="accent1">
                      <a:lumMod val="50000"/>
                    </a:schemeClr>
                  </a:solidFill>
                </a:ln>
                <a:solidFill>
                  <a:schemeClr val="tx1"/>
                </a:solidFill>
                <a:latin typeface="Times New Roman" pitchFamily="18" charset="0"/>
                <a:cs typeface="Times New Roman" pitchFamily="18" charset="0"/>
              </a:rPr>
              <a:t> . </a:t>
            </a:r>
          </a:p>
          <a:p>
            <a:r>
              <a:rPr lang="en-US" b="1" dirty="0">
                <a:ln>
                  <a:solidFill>
                    <a:schemeClr val="accent1">
                      <a:lumMod val="50000"/>
                    </a:schemeClr>
                  </a:solidFill>
                </a:ln>
                <a:solidFill>
                  <a:schemeClr val="tx1"/>
                </a:solidFill>
                <a:latin typeface="Times New Roman" pitchFamily="18" charset="0"/>
                <a:cs typeface="Times New Roman" pitchFamily="18" charset="0"/>
              </a:rPr>
              <a:t>3. </a:t>
            </a:r>
            <a:r>
              <a:rPr lang="en-US" b="1" dirty="0" err="1">
                <a:ln>
                  <a:solidFill>
                    <a:schemeClr val="accent1">
                      <a:lumMod val="50000"/>
                    </a:schemeClr>
                  </a:solidFill>
                </a:ln>
                <a:solidFill>
                  <a:schemeClr val="tx1"/>
                </a:solidFill>
                <a:latin typeface="Times New Roman" pitchFamily="18" charset="0"/>
                <a:cs typeface="Times New Roman" pitchFamily="18" charset="0"/>
              </a:rPr>
              <a:t>Rregulloren</a:t>
            </a:r>
            <a:r>
              <a:rPr lang="en-US" b="1" dirty="0">
                <a:ln>
                  <a:solidFill>
                    <a:schemeClr val="accent1">
                      <a:lumMod val="50000"/>
                    </a:schemeClr>
                  </a:solidFill>
                </a:ln>
                <a:solidFill>
                  <a:schemeClr val="tx1"/>
                </a:solidFill>
                <a:latin typeface="Times New Roman" pitchFamily="18" charset="0"/>
                <a:cs typeface="Times New Roman" pitchFamily="18" charset="0"/>
              </a:rPr>
              <a:t> e </a:t>
            </a:r>
            <a:r>
              <a:rPr lang="en-US" b="1" dirty="0" err="1">
                <a:ln>
                  <a:solidFill>
                    <a:schemeClr val="accent1">
                      <a:lumMod val="50000"/>
                    </a:schemeClr>
                  </a:solidFill>
                </a:ln>
                <a:solidFill>
                  <a:schemeClr val="tx1"/>
                </a:solidFill>
                <a:latin typeface="Times New Roman" pitchFamily="18" charset="0"/>
                <a:cs typeface="Times New Roman" pitchFamily="18" charset="0"/>
              </a:rPr>
              <a:t>titullarit</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të</a:t>
            </a:r>
            <a:r>
              <a:rPr lang="en-US" b="1" dirty="0">
                <a:ln>
                  <a:solidFill>
                    <a:schemeClr val="accent1">
                      <a:lumMod val="50000"/>
                    </a:schemeClr>
                  </a:solidFill>
                </a:ln>
                <a:solidFill>
                  <a:schemeClr val="tx1"/>
                </a:solidFill>
                <a:latin typeface="Times New Roman" pitchFamily="18" charset="0"/>
                <a:cs typeface="Times New Roman" pitchFamily="18" charset="0"/>
              </a:rPr>
              <a:t> ASHSGJ-</a:t>
            </a:r>
            <a:r>
              <a:rPr lang="en-US" b="1" dirty="0" err="1">
                <a:ln>
                  <a:solidFill>
                    <a:schemeClr val="accent1">
                      <a:lumMod val="50000"/>
                    </a:schemeClr>
                  </a:solidFill>
                </a:ln>
                <a:solidFill>
                  <a:schemeClr val="tx1"/>
                </a:solidFill>
                <a:latin typeface="Times New Roman" pitchFamily="18" charset="0"/>
                <a:cs typeface="Times New Roman" pitchFamily="18" charset="0"/>
              </a:rPr>
              <a:t>së</a:t>
            </a:r>
            <a:r>
              <a:rPr lang="en-US" b="1" dirty="0">
                <a:ln>
                  <a:solidFill>
                    <a:schemeClr val="accent1">
                      <a:lumMod val="50000"/>
                    </a:schemeClr>
                  </a:solidFill>
                </a:ln>
                <a:solidFill>
                  <a:schemeClr val="tx1"/>
                </a:solidFill>
                <a:latin typeface="Times New Roman" pitchFamily="18" charset="0"/>
                <a:cs typeface="Times New Roman" pitchFamily="18" charset="0"/>
              </a:rPr>
              <a:t> nr.202 </a:t>
            </a:r>
            <a:r>
              <a:rPr lang="en-US" b="1" dirty="0" err="1">
                <a:ln>
                  <a:solidFill>
                    <a:schemeClr val="accent1">
                      <a:lumMod val="50000"/>
                    </a:schemeClr>
                  </a:solidFill>
                </a:ln>
                <a:solidFill>
                  <a:schemeClr val="tx1"/>
                </a:solidFill>
                <a:latin typeface="Times New Roman" pitchFamily="18" charset="0"/>
                <a:cs typeface="Times New Roman" pitchFamily="18" charset="0"/>
              </a:rPr>
              <a:t>datë</a:t>
            </a:r>
            <a:r>
              <a:rPr lang="en-US" b="1" dirty="0">
                <a:ln>
                  <a:solidFill>
                    <a:schemeClr val="accent1">
                      <a:lumMod val="50000"/>
                    </a:schemeClr>
                  </a:solidFill>
                </a:ln>
                <a:solidFill>
                  <a:schemeClr val="tx1"/>
                </a:solidFill>
                <a:latin typeface="Times New Roman" pitchFamily="18" charset="0"/>
                <a:cs typeface="Times New Roman" pitchFamily="18" charset="0"/>
              </a:rPr>
              <a:t> 15.05.2023 “</a:t>
            </a:r>
            <a:r>
              <a:rPr lang="en-US" b="1" dirty="0" err="1">
                <a:ln>
                  <a:solidFill>
                    <a:schemeClr val="accent1">
                      <a:lumMod val="50000"/>
                    </a:schemeClr>
                  </a:solidFill>
                </a:ln>
                <a:solidFill>
                  <a:schemeClr val="tx1"/>
                </a:solidFill>
                <a:latin typeface="Times New Roman" pitchFamily="18" charset="0"/>
                <a:cs typeface="Times New Roman" pitchFamily="18" charset="0"/>
              </a:rPr>
              <a:t>Mbi</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metodikën</a:t>
            </a:r>
            <a:r>
              <a:rPr lang="en-US" b="1" dirty="0">
                <a:ln>
                  <a:solidFill>
                    <a:schemeClr val="accent1">
                      <a:lumMod val="50000"/>
                    </a:schemeClr>
                  </a:solidFill>
                </a:ln>
                <a:solidFill>
                  <a:schemeClr val="tx1"/>
                </a:solidFill>
                <a:latin typeface="Times New Roman" pitchFamily="18" charset="0"/>
                <a:cs typeface="Times New Roman" pitchFamily="18" charset="0"/>
              </a:rPr>
              <a:t> e </a:t>
            </a:r>
            <a:r>
              <a:rPr lang="en-US" b="1" dirty="0" err="1">
                <a:ln>
                  <a:solidFill>
                    <a:schemeClr val="accent1">
                      <a:lumMod val="50000"/>
                    </a:schemeClr>
                  </a:solidFill>
                </a:ln>
                <a:solidFill>
                  <a:schemeClr val="tx1"/>
                </a:solidFill>
                <a:latin typeface="Times New Roman" pitchFamily="18" charset="0"/>
                <a:cs typeface="Times New Roman" pitchFamily="18" charset="0"/>
              </a:rPr>
              <a:t>punës</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arkivore</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të</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fondkrijuesve</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të</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Sistemit</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të</a:t>
            </a:r>
            <a:r>
              <a:rPr lang="en-US" b="1" dirty="0">
                <a:ln>
                  <a:solidFill>
                    <a:schemeClr val="accent1">
                      <a:lumMod val="50000"/>
                    </a:schemeClr>
                  </a:solidFill>
                </a:ln>
                <a:solidFill>
                  <a:schemeClr val="tx1"/>
                </a:solidFill>
                <a:latin typeface="Times New Roman" pitchFamily="18" charset="0"/>
                <a:cs typeface="Times New Roman" pitchFamily="18" charset="0"/>
              </a:rPr>
              <a:t> </a:t>
            </a:r>
            <a:r>
              <a:rPr lang="en-US" b="1" dirty="0" err="1">
                <a:ln>
                  <a:solidFill>
                    <a:schemeClr val="accent1">
                      <a:lumMod val="50000"/>
                    </a:schemeClr>
                  </a:solidFill>
                </a:ln>
                <a:solidFill>
                  <a:schemeClr val="tx1"/>
                </a:solidFill>
                <a:latin typeface="Times New Roman" pitchFamily="18" charset="0"/>
                <a:cs typeface="Times New Roman" pitchFamily="18" charset="0"/>
              </a:rPr>
              <a:t>Drejtësisë</a:t>
            </a:r>
            <a:r>
              <a:rPr lang="en-US" b="1" dirty="0">
                <a:ln>
                  <a:solidFill>
                    <a:schemeClr val="accent1">
                      <a:lumMod val="50000"/>
                    </a:schemeClr>
                  </a:solidFill>
                </a:ln>
                <a:solidFill>
                  <a:schemeClr val="tx1"/>
                </a:solidFill>
                <a:latin typeface="Times New Roman" pitchFamily="18" charset="0"/>
                <a:cs typeface="Times New Roman" pitchFamily="18" charset="0"/>
              </a:rPr>
              <a:t>” </a:t>
            </a:r>
          </a:p>
          <a:p>
            <a:pPr marL="0" lvl="1"/>
            <a:r>
              <a:rPr lang="en-US" b="1" dirty="0" smtClean="0">
                <a:ln>
                  <a:solidFill>
                    <a:schemeClr val="accent1">
                      <a:lumMod val="50000"/>
                    </a:schemeClr>
                  </a:solidFill>
                </a:ln>
                <a:solidFill>
                  <a:schemeClr val="tx1"/>
                </a:solidFill>
                <a:latin typeface="Times New Roman" pitchFamily="18" charset="0"/>
                <a:cs typeface="Times New Roman" pitchFamily="18" charset="0"/>
              </a:rPr>
              <a:t>4</a:t>
            </a:r>
            <a:r>
              <a:rPr lang="en-US" b="1" dirty="0" smtClean="0">
                <a:ln>
                  <a:solidFill>
                    <a:schemeClr val="accent1">
                      <a:lumMod val="50000"/>
                    </a:schemeClr>
                  </a:solidFill>
                </a:ln>
                <a:solidFill>
                  <a:srgbClr val="F67534"/>
                </a:solidFill>
                <a:latin typeface="Times New Roman" pitchFamily="18" charset="0"/>
                <a:cs typeface="Times New Roman" pitchFamily="18" charset="0"/>
              </a:rPr>
              <a:t>.</a:t>
            </a:r>
            <a:r>
              <a:rPr lang="sq-AL" dirty="0">
                <a:solidFill>
                  <a:srgbClr val="F67534"/>
                </a:solidFill>
              </a:rPr>
              <a:t> </a:t>
            </a:r>
            <a:r>
              <a:rPr lang="en-US" b="1" dirty="0" smtClean="0">
                <a:solidFill>
                  <a:schemeClr val="tx1"/>
                </a:solidFill>
              </a:rPr>
              <a:t>L</a:t>
            </a:r>
            <a:r>
              <a:rPr lang="sq-AL" b="1" dirty="0" smtClean="0">
                <a:solidFill>
                  <a:schemeClr val="tx1"/>
                </a:solidFill>
              </a:rPr>
              <a:t>istat </a:t>
            </a:r>
            <a:r>
              <a:rPr lang="sq-AL" b="1" dirty="0">
                <a:solidFill>
                  <a:schemeClr val="tx1"/>
                </a:solidFill>
              </a:rPr>
              <a:t>tip me afatet e ruajtjes të miratuara nga Këshilli i Lartë Gjyqësor dhe Prokuroria e Përgjithshme.</a:t>
            </a:r>
            <a:endParaRPr lang="en-US" sz="1600" b="1" dirty="0">
              <a:solidFill>
                <a:schemeClr val="tx1"/>
              </a:solidFill>
            </a:endParaRPr>
          </a:p>
          <a:p>
            <a:endParaRPr lang="en-US" b="1" dirty="0">
              <a:ln>
                <a:solidFill>
                  <a:schemeClr val="accent1">
                    <a:lumMod val="50000"/>
                  </a:schemeClr>
                </a:solidFill>
              </a:ln>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8121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5018" y="225630"/>
            <a:ext cx="11044051" cy="8550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u="sng" dirty="0" err="1">
                <a:solidFill>
                  <a:schemeClr val="tx1"/>
                </a:solidFill>
              </a:rPr>
              <a:t>Cilat</a:t>
            </a:r>
            <a:r>
              <a:rPr lang="en-US" sz="2000" b="1" u="sng" dirty="0">
                <a:solidFill>
                  <a:schemeClr val="tx1"/>
                </a:solidFill>
              </a:rPr>
              <a:t> </a:t>
            </a:r>
            <a:r>
              <a:rPr lang="en-US" sz="2000" b="1" u="sng" dirty="0" err="1">
                <a:solidFill>
                  <a:schemeClr val="tx1"/>
                </a:solidFill>
              </a:rPr>
              <a:t>janë</a:t>
            </a:r>
            <a:r>
              <a:rPr lang="en-US" sz="2000" b="1" u="sng" dirty="0">
                <a:solidFill>
                  <a:schemeClr val="tx1"/>
                </a:solidFill>
              </a:rPr>
              <a:t> </a:t>
            </a:r>
            <a:r>
              <a:rPr lang="en-US" sz="2000" b="1" u="sng" dirty="0" err="1">
                <a:solidFill>
                  <a:schemeClr val="tx1"/>
                </a:solidFill>
              </a:rPr>
              <a:t>të</a:t>
            </a:r>
            <a:r>
              <a:rPr lang="en-US" sz="2000" b="1" u="sng" dirty="0">
                <a:solidFill>
                  <a:schemeClr val="tx1"/>
                </a:solidFill>
              </a:rPr>
              <a:t> </a:t>
            </a:r>
            <a:r>
              <a:rPr lang="en-US" sz="2000" b="1" u="sng" dirty="0" err="1">
                <a:solidFill>
                  <a:schemeClr val="tx1"/>
                </a:solidFill>
              </a:rPr>
              <a:t>dhënat</a:t>
            </a:r>
            <a:r>
              <a:rPr lang="en-US" sz="2000" b="1" u="sng" dirty="0">
                <a:solidFill>
                  <a:schemeClr val="tx1"/>
                </a:solidFill>
              </a:rPr>
              <a:t> </a:t>
            </a:r>
            <a:r>
              <a:rPr lang="en-US" sz="2000" b="1" u="sng" dirty="0" err="1">
                <a:solidFill>
                  <a:schemeClr val="tx1"/>
                </a:solidFill>
              </a:rPr>
              <a:t>që</a:t>
            </a:r>
            <a:r>
              <a:rPr lang="en-US" sz="2000" b="1" u="sng" dirty="0">
                <a:solidFill>
                  <a:schemeClr val="tx1"/>
                </a:solidFill>
              </a:rPr>
              <a:t> </a:t>
            </a:r>
            <a:r>
              <a:rPr lang="en-US" sz="2000" b="1" u="sng" dirty="0" err="1">
                <a:solidFill>
                  <a:schemeClr val="tx1"/>
                </a:solidFill>
              </a:rPr>
              <a:t>duhet</a:t>
            </a:r>
            <a:r>
              <a:rPr lang="en-US" sz="2000" b="1" u="sng" dirty="0">
                <a:solidFill>
                  <a:schemeClr val="tx1"/>
                </a:solidFill>
              </a:rPr>
              <a:t> </a:t>
            </a:r>
            <a:r>
              <a:rPr lang="en-US" sz="2000" b="1" u="sng" dirty="0" err="1">
                <a:solidFill>
                  <a:schemeClr val="tx1"/>
                </a:solidFill>
              </a:rPr>
              <a:t>të</a:t>
            </a:r>
            <a:r>
              <a:rPr lang="en-US" sz="2000" b="1" u="sng" dirty="0">
                <a:solidFill>
                  <a:schemeClr val="tx1"/>
                </a:solidFill>
              </a:rPr>
              <a:t> </a:t>
            </a:r>
            <a:r>
              <a:rPr lang="en-US" sz="2000" b="1" u="sng" dirty="0" err="1">
                <a:solidFill>
                  <a:schemeClr val="tx1"/>
                </a:solidFill>
              </a:rPr>
              <a:t>korrigjohen</a:t>
            </a:r>
            <a:r>
              <a:rPr lang="en-US" sz="2000" b="1" u="sng" dirty="0">
                <a:solidFill>
                  <a:schemeClr val="tx1"/>
                </a:solidFill>
              </a:rPr>
              <a:t> </a:t>
            </a:r>
            <a:r>
              <a:rPr lang="en-US" sz="2000" b="1" u="sng" dirty="0" err="1">
                <a:solidFill>
                  <a:schemeClr val="tx1"/>
                </a:solidFill>
              </a:rPr>
              <a:t>në</a:t>
            </a:r>
            <a:r>
              <a:rPr lang="en-US" sz="2000" b="1" u="sng" dirty="0">
                <a:solidFill>
                  <a:schemeClr val="tx1"/>
                </a:solidFill>
              </a:rPr>
              <a:t>  </a:t>
            </a:r>
            <a:r>
              <a:rPr lang="en-US" sz="2000" b="1" u="sng" dirty="0" err="1">
                <a:solidFill>
                  <a:schemeClr val="tx1"/>
                </a:solidFill>
              </a:rPr>
              <a:t>inventar</a:t>
            </a:r>
            <a:r>
              <a:rPr lang="en-US" sz="2000" b="1" u="sng" dirty="0"/>
              <a:t> </a:t>
            </a:r>
            <a:endParaRPr lang="en-US" sz="2000" dirty="0"/>
          </a:p>
          <a:p>
            <a:pPr algn="ctr"/>
            <a:endParaRPr lang="en-US" dirty="0"/>
          </a:p>
        </p:txBody>
      </p:sp>
      <p:sp>
        <p:nvSpPr>
          <p:cNvPr id="3" name="Rectangle 2"/>
          <p:cNvSpPr/>
          <p:nvPr/>
        </p:nvSpPr>
        <p:spPr>
          <a:xfrm>
            <a:off x="1199408" y="1282534"/>
            <a:ext cx="10414660" cy="46551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12121"/>
                </a:solidFill>
              </a:rPr>
              <a:t> 1-Ndryshimet e </a:t>
            </a:r>
            <a:r>
              <a:rPr lang="en-US" b="1" dirty="0" err="1">
                <a:solidFill>
                  <a:srgbClr val="212121"/>
                </a:solidFill>
              </a:rPr>
              <a:t>nr.të</a:t>
            </a:r>
            <a:r>
              <a:rPr lang="en-US" b="1" dirty="0">
                <a:solidFill>
                  <a:srgbClr val="212121"/>
                </a:solidFill>
              </a:rPr>
              <a:t> </a:t>
            </a:r>
            <a:r>
              <a:rPr lang="en-US" b="1" dirty="0" err="1">
                <a:solidFill>
                  <a:srgbClr val="212121"/>
                </a:solidFill>
              </a:rPr>
              <a:t>regjistrit</a:t>
            </a:r>
            <a:r>
              <a:rPr lang="en-US" b="1" dirty="0">
                <a:solidFill>
                  <a:srgbClr val="212121"/>
                </a:solidFill>
              </a:rPr>
              <a:t> e </a:t>
            </a:r>
            <a:r>
              <a:rPr lang="en-US" b="1" dirty="0" err="1">
                <a:solidFill>
                  <a:srgbClr val="212121"/>
                </a:solidFill>
              </a:rPr>
              <a:t>datës</a:t>
            </a:r>
            <a:r>
              <a:rPr lang="en-US" b="1" dirty="0">
                <a:solidFill>
                  <a:srgbClr val="212121"/>
                </a:solidFill>
              </a:rPr>
              <a:t> </a:t>
            </a:r>
            <a:r>
              <a:rPr lang="en-US" b="1" dirty="0" err="1">
                <a:solidFill>
                  <a:srgbClr val="212121"/>
                </a:solidFill>
              </a:rPr>
              <a:t>te</a:t>
            </a:r>
            <a:r>
              <a:rPr lang="en-US" b="1" dirty="0">
                <a:solidFill>
                  <a:srgbClr val="212121"/>
                </a:solidFill>
              </a:rPr>
              <a:t> </a:t>
            </a:r>
            <a:r>
              <a:rPr lang="en-US" b="1" dirty="0" err="1">
                <a:solidFill>
                  <a:srgbClr val="212121"/>
                </a:solidFill>
              </a:rPr>
              <a:t>kallzimi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inventarin,duke</a:t>
            </a:r>
            <a:r>
              <a:rPr lang="en-US" b="1" dirty="0">
                <a:solidFill>
                  <a:srgbClr val="212121"/>
                </a:solidFill>
              </a:rPr>
              <a:t> u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ajo</a:t>
            </a:r>
            <a:r>
              <a:rPr lang="en-US" b="1" dirty="0">
                <a:solidFill>
                  <a:srgbClr val="212121"/>
                </a:solidFill>
              </a:rPr>
              <a:t> e </a:t>
            </a:r>
            <a:r>
              <a:rPr lang="en-US" b="1" dirty="0" err="1">
                <a:solidFill>
                  <a:srgbClr val="212121"/>
                </a:solidFill>
              </a:rPr>
              <a:t>kallzimit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2-Ndryshimet e nr. </a:t>
            </a:r>
            <a:r>
              <a:rPr lang="en-US" b="1" dirty="0" err="1">
                <a:solidFill>
                  <a:srgbClr val="212121"/>
                </a:solidFill>
              </a:rPr>
              <a:t>të</a:t>
            </a:r>
            <a:r>
              <a:rPr lang="en-US" b="1" dirty="0">
                <a:solidFill>
                  <a:srgbClr val="212121"/>
                </a:solidFill>
              </a:rPr>
              <a:t> </a:t>
            </a:r>
            <a:r>
              <a:rPr lang="en-US" b="1" dirty="0" err="1">
                <a:solidFill>
                  <a:srgbClr val="212121"/>
                </a:solidFill>
              </a:rPr>
              <a:t>procedimit</a:t>
            </a:r>
            <a:r>
              <a:rPr lang="en-US" b="1" dirty="0">
                <a:solidFill>
                  <a:srgbClr val="212121"/>
                </a:solidFill>
              </a:rPr>
              <a:t> penal e </a:t>
            </a:r>
            <a:r>
              <a:rPr lang="en-US" b="1" dirty="0" err="1">
                <a:solidFill>
                  <a:srgbClr val="212121"/>
                </a:solidFill>
              </a:rPr>
              <a:t>datës</a:t>
            </a:r>
            <a:r>
              <a:rPr lang="en-US" b="1" dirty="0">
                <a:solidFill>
                  <a:srgbClr val="212121"/>
                </a:solidFill>
              </a:rPr>
              <a:t> </a:t>
            </a:r>
            <a:r>
              <a:rPr lang="en-US" b="1" dirty="0" err="1">
                <a:solidFill>
                  <a:srgbClr val="212121"/>
                </a:solidFill>
              </a:rPr>
              <a:t>tek</a:t>
            </a:r>
            <a:r>
              <a:rPr lang="en-US" b="1" dirty="0">
                <a:solidFill>
                  <a:srgbClr val="212121"/>
                </a:solidFill>
              </a:rPr>
              <a:t> </a:t>
            </a:r>
            <a:r>
              <a:rPr lang="en-US" b="1" dirty="0" err="1">
                <a:solidFill>
                  <a:srgbClr val="212121"/>
                </a:solidFill>
              </a:rPr>
              <a:t>procedimi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inventarin,duke</a:t>
            </a:r>
            <a:r>
              <a:rPr lang="en-US" b="1" dirty="0">
                <a:solidFill>
                  <a:srgbClr val="212121"/>
                </a:solidFill>
              </a:rPr>
              <a:t> u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ajo</a:t>
            </a:r>
            <a:r>
              <a:rPr lang="en-US" b="1" dirty="0">
                <a:solidFill>
                  <a:srgbClr val="212121"/>
                </a:solidFill>
              </a:rPr>
              <a:t> e </a:t>
            </a:r>
            <a:r>
              <a:rPr lang="en-US" b="1" dirty="0" err="1">
                <a:solidFill>
                  <a:srgbClr val="212121"/>
                </a:solidFill>
              </a:rPr>
              <a:t>procedimit</a:t>
            </a:r>
            <a:r>
              <a:rPr lang="en-US" b="1" dirty="0">
                <a:solidFill>
                  <a:srgbClr val="212121"/>
                </a:solidFill>
              </a:rPr>
              <a:t> penal </a:t>
            </a:r>
            <a:r>
              <a:rPr lang="en-US" b="1" dirty="0" err="1">
                <a:solidFill>
                  <a:srgbClr val="212121"/>
                </a:solidFill>
              </a:rPr>
              <a:t>të</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3-.Ndryshimet e </a:t>
            </a:r>
            <a:r>
              <a:rPr lang="en-US" b="1" dirty="0" err="1">
                <a:solidFill>
                  <a:srgbClr val="212121"/>
                </a:solidFill>
              </a:rPr>
              <a:t>emrave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akuzuarit</a:t>
            </a:r>
            <a:r>
              <a:rPr lang="en-US" b="1" dirty="0">
                <a:solidFill>
                  <a:srgbClr val="212121"/>
                </a:solidFill>
              </a:rPr>
              <a:t> </a:t>
            </a:r>
            <a:r>
              <a:rPr lang="en-US" b="1" dirty="0" err="1">
                <a:solidFill>
                  <a:srgbClr val="212121"/>
                </a:solidFill>
              </a:rPr>
              <a:t>tek</a:t>
            </a:r>
            <a:r>
              <a:rPr lang="en-US" b="1" dirty="0">
                <a:solidFill>
                  <a:srgbClr val="212121"/>
                </a:solidFill>
              </a:rPr>
              <a:t> </a:t>
            </a:r>
            <a:r>
              <a:rPr lang="en-US" b="1" dirty="0" err="1">
                <a:solidFill>
                  <a:srgbClr val="212121"/>
                </a:solidFill>
              </a:rPr>
              <a:t>procedimi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a:t>
            </a:r>
            <a:r>
              <a:rPr lang="en-US" b="1" dirty="0">
                <a:solidFill>
                  <a:srgbClr val="212121"/>
                </a:solidFill>
              </a:rPr>
              <a:t>, duke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emërin</a:t>
            </a:r>
            <a:r>
              <a:rPr lang="en-US" b="1" dirty="0">
                <a:solidFill>
                  <a:srgbClr val="212121"/>
                </a:solidFill>
              </a:rPr>
              <a:t> e </a:t>
            </a:r>
            <a:r>
              <a:rPr lang="en-US" b="1" dirty="0" err="1">
                <a:solidFill>
                  <a:srgbClr val="212121"/>
                </a:solidFill>
              </a:rPr>
              <a:t>të</a:t>
            </a:r>
            <a:r>
              <a:rPr lang="en-US" b="1" dirty="0">
                <a:solidFill>
                  <a:srgbClr val="212121"/>
                </a:solidFill>
              </a:rPr>
              <a:t> </a:t>
            </a:r>
            <a:r>
              <a:rPr lang="en-US" b="1" dirty="0" err="1">
                <a:solidFill>
                  <a:srgbClr val="212121"/>
                </a:solidFill>
              </a:rPr>
              <a:t>akuzuarit</a:t>
            </a:r>
            <a:r>
              <a:rPr lang="en-US" b="1" dirty="0">
                <a:solidFill>
                  <a:srgbClr val="212121"/>
                </a:solidFill>
              </a:rPr>
              <a:t> </a:t>
            </a:r>
            <a:r>
              <a:rPr lang="en-US" b="1" dirty="0" err="1">
                <a:solidFill>
                  <a:srgbClr val="212121"/>
                </a:solidFill>
              </a:rPr>
              <a:t>që</a:t>
            </a:r>
            <a:r>
              <a:rPr lang="en-US" b="1" dirty="0">
                <a:solidFill>
                  <a:srgbClr val="212121"/>
                </a:solidFill>
              </a:rPr>
              <a:t> ka </a:t>
            </a:r>
            <a:r>
              <a:rPr lang="en-US" b="1" dirty="0" err="1">
                <a:solidFill>
                  <a:srgbClr val="212121"/>
                </a:solidFill>
              </a:rPr>
              <a:t>procedimi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4-Të </a:t>
            </a:r>
            <a:r>
              <a:rPr lang="en-US" b="1" dirty="0" err="1">
                <a:solidFill>
                  <a:srgbClr val="212121"/>
                </a:solidFill>
              </a:rPr>
              <a:t>dhënat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kapakun</a:t>
            </a:r>
            <a:r>
              <a:rPr lang="en-US" b="1" dirty="0">
                <a:solidFill>
                  <a:srgbClr val="212121"/>
                </a:solidFill>
              </a:rPr>
              <a:t> e </a:t>
            </a:r>
            <a:r>
              <a:rPr lang="en-US" b="1" dirty="0" err="1">
                <a:solidFill>
                  <a:srgbClr val="212121"/>
                </a:solidFill>
              </a:rPr>
              <a:t>njësisë</a:t>
            </a:r>
            <a:r>
              <a:rPr lang="en-US" b="1" dirty="0">
                <a:solidFill>
                  <a:srgbClr val="212121"/>
                </a:solidFill>
              </a:rPr>
              <a:t> </a:t>
            </a:r>
            <a:r>
              <a:rPr lang="en-US" b="1" dirty="0" err="1">
                <a:solidFill>
                  <a:srgbClr val="212121"/>
                </a:solidFill>
              </a:rPr>
              <a:t>së</a:t>
            </a:r>
            <a:r>
              <a:rPr lang="en-US" b="1" dirty="0">
                <a:solidFill>
                  <a:srgbClr val="212121"/>
                </a:solidFill>
              </a:rPr>
              <a:t> </a:t>
            </a:r>
            <a:r>
              <a:rPr lang="en-US" b="1" dirty="0" err="1">
                <a:solidFill>
                  <a:srgbClr val="212121"/>
                </a:solidFill>
              </a:rPr>
              <a:t>ruajtjes</a:t>
            </a:r>
            <a:r>
              <a:rPr lang="en-US" b="1" dirty="0">
                <a:solidFill>
                  <a:srgbClr val="212121"/>
                </a:solidFill>
              </a:rPr>
              <a:t>(</a:t>
            </a:r>
            <a:r>
              <a:rPr lang="en-US" b="1" dirty="0" err="1">
                <a:solidFill>
                  <a:srgbClr val="212121"/>
                </a:solidFill>
              </a:rPr>
              <a:t>dosjes,fshikullit</a:t>
            </a:r>
            <a:r>
              <a:rPr lang="en-US" b="1" dirty="0">
                <a:solidFill>
                  <a:srgbClr val="212121"/>
                </a:solidFill>
              </a:rPr>
              <a:t>) </a:t>
            </a:r>
            <a:r>
              <a:rPr lang="en-US" b="1" dirty="0" err="1">
                <a:solidFill>
                  <a:srgbClr val="212121"/>
                </a:solidFill>
              </a:rPr>
              <a:t>duhet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jenë</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njëjta</a:t>
            </a:r>
            <a:r>
              <a:rPr lang="en-US" b="1" dirty="0">
                <a:solidFill>
                  <a:srgbClr val="212121"/>
                </a:solidFill>
              </a:rPr>
              <a:t> me </a:t>
            </a:r>
            <a:r>
              <a:rPr lang="en-US" b="1" dirty="0" err="1">
                <a:solidFill>
                  <a:srgbClr val="212121"/>
                </a:solidFill>
              </a:rPr>
              <a:t>të</a:t>
            </a:r>
            <a:r>
              <a:rPr lang="en-US" b="1" dirty="0">
                <a:solidFill>
                  <a:srgbClr val="212121"/>
                </a:solidFill>
              </a:rPr>
              <a:t> </a:t>
            </a:r>
            <a:r>
              <a:rPr lang="en-US" b="1" dirty="0" err="1">
                <a:solidFill>
                  <a:srgbClr val="212121"/>
                </a:solidFill>
              </a:rPr>
              <a:t>dhënat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procedimin</a:t>
            </a:r>
            <a:r>
              <a:rPr lang="en-US" b="1" dirty="0">
                <a:solidFill>
                  <a:srgbClr val="212121"/>
                </a:solidFill>
              </a:rPr>
              <a:t> penal </a:t>
            </a:r>
            <a:r>
              <a:rPr lang="en-US" b="1" dirty="0" err="1">
                <a:solidFill>
                  <a:srgbClr val="212121"/>
                </a:solidFill>
              </a:rPr>
              <a:t>të</a:t>
            </a:r>
            <a:r>
              <a:rPr lang="en-US" b="1" dirty="0">
                <a:solidFill>
                  <a:srgbClr val="212121"/>
                </a:solidFill>
              </a:rPr>
              <a:t> </a:t>
            </a:r>
            <a:r>
              <a:rPr lang="en-US" b="1" dirty="0" err="1">
                <a:solidFill>
                  <a:srgbClr val="212121"/>
                </a:solidFill>
              </a:rPr>
              <a:t>zbardhur</a:t>
            </a:r>
            <a:r>
              <a:rPr lang="en-US" b="1" dirty="0">
                <a:solidFill>
                  <a:srgbClr val="212121"/>
                </a:solidFill>
              </a:rPr>
              <a:t> </a:t>
            </a:r>
            <a:r>
              <a:rPr lang="en-US" b="1" dirty="0" err="1">
                <a:solidFill>
                  <a:srgbClr val="212121"/>
                </a:solidFill>
              </a:rPr>
              <a:t>dhe</a:t>
            </a:r>
            <a:r>
              <a:rPr lang="en-US" b="1" dirty="0">
                <a:solidFill>
                  <a:srgbClr val="212121"/>
                </a:solidFill>
              </a:rPr>
              <a:t> </a:t>
            </a:r>
            <a:r>
              <a:rPr lang="en-US" b="1" dirty="0" err="1">
                <a:solidFill>
                  <a:srgbClr val="212121"/>
                </a:solidFill>
              </a:rPr>
              <a:t>ato</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p>
          <a:p>
            <a:r>
              <a:rPr lang="en-US" b="1" dirty="0">
                <a:solidFill>
                  <a:srgbClr val="212121"/>
                </a:solidFill>
              </a:rPr>
              <a:t>5-Pasqyrimi </a:t>
            </a:r>
            <a:r>
              <a:rPr lang="en-US" b="1" dirty="0" err="1">
                <a:solidFill>
                  <a:srgbClr val="212121"/>
                </a:solidFill>
              </a:rPr>
              <a:t>në</a:t>
            </a:r>
            <a:r>
              <a:rPr lang="en-US" b="1" dirty="0">
                <a:solidFill>
                  <a:srgbClr val="212121"/>
                </a:solidFill>
              </a:rPr>
              <a:t> </a:t>
            </a:r>
            <a:r>
              <a:rPr lang="en-US" b="1" dirty="0" err="1">
                <a:solidFill>
                  <a:srgbClr val="212121"/>
                </a:solidFill>
              </a:rPr>
              <a:t>formularin</a:t>
            </a:r>
            <a:r>
              <a:rPr lang="en-US" b="1" dirty="0">
                <a:solidFill>
                  <a:srgbClr val="212121"/>
                </a:solidFill>
              </a:rPr>
              <a:t> e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r>
              <a:rPr lang="en-US" b="1" dirty="0" err="1">
                <a:solidFill>
                  <a:srgbClr val="212121"/>
                </a:solidFill>
              </a:rPr>
              <a:t>fashikullit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brëndësi</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r>
              <a:rPr lang="en-US" b="1" dirty="0" err="1">
                <a:solidFill>
                  <a:srgbClr val="212121"/>
                </a:solidFill>
              </a:rPr>
              <a:t>fashikullit</a:t>
            </a:r>
            <a:r>
              <a:rPr lang="en-US" b="1" dirty="0">
                <a:solidFill>
                  <a:srgbClr val="212121"/>
                </a:solidFill>
              </a:rPr>
              <a:t>(</a:t>
            </a:r>
            <a:r>
              <a:rPr lang="en-US" b="1" dirty="0" err="1">
                <a:solidFill>
                  <a:srgbClr val="212121"/>
                </a:solidFill>
              </a:rPr>
              <a:t>dosje</a:t>
            </a:r>
            <a:r>
              <a:rPr lang="en-US" b="1" dirty="0">
                <a:solidFill>
                  <a:srgbClr val="212121"/>
                </a:solidFill>
              </a:rPr>
              <a:t> </a:t>
            </a:r>
            <a:r>
              <a:rPr lang="en-US" b="1" dirty="0" err="1">
                <a:solidFill>
                  <a:srgbClr val="212121"/>
                </a:solidFill>
              </a:rPr>
              <a:t>gjyqësore</a:t>
            </a:r>
            <a:r>
              <a:rPr lang="en-US" b="1" dirty="0">
                <a:solidFill>
                  <a:srgbClr val="212121"/>
                </a:solidFill>
              </a:rPr>
              <a:t> </a:t>
            </a:r>
            <a:r>
              <a:rPr lang="en-US" b="1" dirty="0" err="1">
                <a:solidFill>
                  <a:srgbClr val="212121"/>
                </a:solidFill>
              </a:rPr>
              <a:t>si</a:t>
            </a:r>
            <a:r>
              <a:rPr lang="en-US" b="1" dirty="0">
                <a:solidFill>
                  <a:srgbClr val="212121"/>
                </a:solidFill>
              </a:rPr>
              <a:t> </a:t>
            </a:r>
            <a:r>
              <a:rPr lang="en-US" b="1" dirty="0" err="1">
                <a:solidFill>
                  <a:srgbClr val="212121"/>
                </a:solidFill>
              </a:rPr>
              <a:t>prova</a:t>
            </a:r>
            <a:r>
              <a:rPr lang="en-US" b="1" dirty="0">
                <a:solidFill>
                  <a:srgbClr val="212121"/>
                </a:solidFill>
              </a:rPr>
              <a:t> </a:t>
            </a:r>
            <a:r>
              <a:rPr lang="en-US" b="1" dirty="0" err="1">
                <a:solidFill>
                  <a:srgbClr val="212121"/>
                </a:solidFill>
              </a:rPr>
              <a:t>apo</a:t>
            </a:r>
            <a:r>
              <a:rPr lang="en-US" b="1" dirty="0">
                <a:solidFill>
                  <a:srgbClr val="212121"/>
                </a:solidFill>
              </a:rPr>
              <a:t> </a:t>
            </a:r>
            <a:r>
              <a:rPr lang="en-US" b="1" dirty="0" err="1">
                <a:solidFill>
                  <a:srgbClr val="212121"/>
                </a:solidFill>
              </a:rPr>
              <a:t>fakte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rihetuara</a:t>
            </a:r>
            <a:r>
              <a:rPr lang="en-US" b="1" dirty="0">
                <a:solidFill>
                  <a:srgbClr val="212121"/>
                </a:solidFill>
              </a:rPr>
              <a:t>) </a:t>
            </a:r>
            <a:r>
              <a:rPr lang="en-US" b="1" dirty="0" err="1">
                <a:solidFill>
                  <a:srgbClr val="212121"/>
                </a:solidFill>
              </a:rPr>
              <a:t>duhet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pasqyrohen</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formularin</a:t>
            </a:r>
            <a:r>
              <a:rPr lang="en-US" b="1" dirty="0">
                <a:solidFill>
                  <a:srgbClr val="212121"/>
                </a:solidFill>
              </a:rPr>
              <a:t> e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dërguar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smtClean="0">
                <a:solidFill>
                  <a:srgbClr val="212121"/>
                </a:solidFill>
              </a:rPr>
              <a:t>AQSHD </a:t>
            </a:r>
            <a:r>
              <a:rPr lang="en-US" b="1" dirty="0" err="1">
                <a:solidFill>
                  <a:srgbClr val="212121"/>
                </a:solidFill>
              </a:rPr>
              <a:t>si</a:t>
            </a:r>
            <a:r>
              <a:rPr lang="en-US" b="1" dirty="0">
                <a:solidFill>
                  <a:srgbClr val="212121"/>
                </a:solidFill>
              </a:rPr>
              <a:t> </a:t>
            </a:r>
            <a:r>
              <a:rPr lang="en-US" b="1" dirty="0" err="1">
                <a:solidFill>
                  <a:srgbClr val="212121"/>
                </a:solidFill>
              </a:rPr>
              <a:t>pjesë</a:t>
            </a:r>
            <a:r>
              <a:rPr lang="en-US" b="1" dirty="0">
                <a:solidFill>
                  <a:srgbClr val="212121"/>
                </a:solidFill>
              </a:rPr>
              <a:t>  me </a:t>
            </a:r>
            <a:r>
              <a:rPr lang="en-US" b="1" dirty="0" err="1">
                <a:solidFill>
                  <a:srgbClr val="212121"/>
                </a:solidFill>
              </a:rPr>
              <a:t>dosjen</a:t>
            </a:r>
            <a:r>
              <a:rPr lang="en-US" b="1" dirty="0">
                <a:solidFill>
                  <a:srgbClr val="212121"/>
                </a:solidFill>
              </a:rPr>
              <a:t>/</a:t>
            </a:r>
            <a:r>
              <a:rPr lang="en-US" b="1" dirty="0" err="1">
                <a:solidFill>
                  <a:srgbClr val="212121"/>
                </a:solidFill>
              </a:rPr>
              <a:t>fashikullin</a:t>
            </a:r>
            <a:r>
              <a:rPr lang="en-US" b="1" dirty="0">
                <a:solidFill>
                  <a:srgbClr val="212121"/>
                </a:solidFill>
              </a:rPr>
              <a:t> </a:t>
            </a:r>
            <a:r>
              <a:rPr lang="en-US" b="1" dirty="0" err="1">
                <a:solidFill>
                  <a:srgbClr val="212121"/>
                </a:solidFill>
              </a:rPr>
              <a:t>përkatës</a:t>
            </a:r>
            <a:r>
              <a:rPr lang="en-US" b="1" dirty="0">
                <a:solidFill>
                  <a:srgbClr val="212121"/>
                </a:solidFill>
              </a:rPr>
              <a:t>.</a:t>
            </a:r>
          </a:p>
          <a:p>
            <a:endParaRPr lang="en-US" b="1" dirty="0">
              <a:solidFill>
                <a:srgbClr val="212121"/>
              </a:solidFill>
            </a:endParaRPr>
          </a:p>
          <a:p>
            <a:pPr algn="ct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76893" y="676893"/>
            <a:ext cx="10913423" cy="5842659"/>
          </a:xfrm>
          <a:prstGeom prst="ellipse">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q"/>
            </a:pP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gjitha</a:t>
            </a:r>
            <a:r>
              <a:rPr lang="en-US" sz="2400" b="1" dirty="0">
                <a:solidFill>
                  <a:schemeClr val="tx1"/>
                </a:solidFill>
              </a:rPr>
              <a:t> </a:t>
            </a:r>
            <a:r>
              <a:rPr lang="en-US" sz="2400" b="1" dirty="0" err="1">
                <a:solidFill>
                  <a:schemeClr val="tx1"/>
                </a:solidFill>
              </a:rPr>
              <a:t>konstatimet</a:t>
            </a:r>
            <a:r>
              <a:rPr lang="en-US" sz="2400" b="1" dirty="0">
                <a:solidFill>
                  <a:schemeClr val="tx1"/>
                </a:solidFill>
              </a:rPr>
              <a:t> e </a:t>
            </a:r>
            <a:r>
              <a:rPr lang="en-US" sz="2400" b="1" dirty="0" err="1">
                <a:solidFill>
                  <a:schemeClr val="tx1"/>
                </a:solidFill>
              </a:rPr>
              <a:t>tjera</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pasqyruara</a:t>
            </a:r>
            <a:r>
              <a:rPr lang="en-US" sz="2400" b="1" dirty="0">
                <a:solidFill>
                  <a:schemeClr val="tx1"/>
                </a:solidFill>
              </a:rPr>
              <a:t> </a:t>
            </a:r>
            <a:r>
              <a:rPr lang="en-US" sz="2400" b="1" dirty="0" err="1">
                <a:solidFill>
                  <a:schemeClr val="tx1"/>
                </a:solidFill>
              </a:rPr>
              <a:t>në</a:t>
            </a:r>
            <a:r>
              <a:rPr lang="en-US" sz="2400" b="1" dirty="0">
                <a:solidFill>
                  <a:schemeClr val="tx1"/>
                </a:solidFill>
              </a:rPr>
              <a:t> </a:t>
            </a:r>
            <a:r>
              <a:rPr lang="en-US" sz="2400" b="1" dirty="0" err="1">
                <a:solidFill>
                  <a:schemeClr val="tx1"/>
                </a:solidFill>
              </a:rPr>
              <a:t>raportin</a:t>
            </a:r>
            <a:r>
              <a:rPr lang="en-US" sz="2400" b="1" dirty="0">
                <a:solidFill>
                  <a:schemeClr val="tx1"/>
                </a:solidFill>
              </a:rPr>
              <a:t> e </a:t>
            </a:r>
            <a:r>
              <a:rPr lang="en-US" sz="2400" b="1" dirty="0" err="1">
                <a:solidFill>
                  <a:schemeClr val="tx1"/>
                </a:solidFill>
              </a:rPr>
              <a:t>punës</a:t>
            </a:r>
            <a:r>
              <a:rPr lang="en-US" sz="2400" b="1" dirty="0">
                <a:solidFill>
                  <a:schemeClr val="tx1"/>
                </a:solidFill>
              </a:rPr>
              <a:t> </a:t>
            </a:r>
            <a:r>
              <a:rPr lang="en-US" sz="2400" b="1" dirty="0" err="1">
                <a:solidFill>
                  <a:schemeClr val="tx1"/>
                </a:solidFill>
              </a:rPr>
              <a:t>arkivore</a:t>
            </a:r>
            <a:r>
              <a:rPr lang="en-US" sz="2400" b="1" dirty="0">
                <a:solidFill>
                  <a:schemeClr val="tx1"/>
                </a:solidFill>
              </a:rPr>
              <a:t> do </a:t>
            </a:r>
            <a:r>
              <a:rPr lang="en-US" sz="2400" b="1" dirty="0" err="1">
                <a:solidFill>
                  <a:schemeClr val="tx1"/>
                </a:solidFill>
              </a:rPr>
              <a:t>të</a:t>
            </a:r>
            <a:r>
              <a:rPr lang="en-US" sz="2400" b="1" dirty="0">
                <a:solidFill>
                  <a:schemeClr val="tx1"/>
                </a:solidFill>
              </a:rPr>
              <a:t> </a:t>
            </a:r>
            <a:r>
              <a:rPr lang="en-US" sz="2400" b="1" dirty="0" err="1">
                <a:solidFill>
                  <a:schemeClr val="tx1"/>
                </a:solidFill>
              </a:rPr>
              <a:t>evidentohen</a:t>
            </a:r>
            <a:r>
              <a:rPr lang="en-US" sz="2400" b="1" dirty="0">
                <a:solidFill>
                  <a:schemeClr val="tx1"/>
                </a:solidFill>
              </a:rPr>
              <a:t> </a:t>
            </a:r>
            <a:r>
              <a:rPr lang="en-US" sz="2400" b="1" dirty="0" err="1">
                <a:solidFill>
                  <a:schemeClr val="tx1"/>
                </a:solidFill>
              </a:rPr>
              <a:t>nga</a:t>
            </a:r>
            <a:r>
              <a:rPr lang="en-US" sz="2400" b="1" dirty="0">
                <a:solidFill>
                  <a:schemeClr val="tx1"/>
                </a:solidFill>
              </a:rPr>
              <a:t> </a:t>
            </a:r>
            <a:r>
              <a:rPr lang="en-US" sz="2400" b="1" dirty="0" err="1" smtClean="0">
                <a:solidFill>
                  <a:schemeClr val="tx1"/>
                </a:solidFill>
              </a:rPr>
              <a:t>arkivistet</a:t>
            </a:r>
            <a:r>
              <a:rPr lang="en-US" sz="2400" b="1" dirty="0" smtClean="0">
                <a:solidFill>
                  <a:schemeClr val="tx1"/>
                </a:solidFill>
              </a:rPr>
              <a:t> </a:t>
            </a:r>
            <a:r>
              <a:rPr lang="en-US" sz="2400" b="1" dirty="0">
                <a:solidFill>
                  <a:schemeClr val="tx1"/>
                </a:solidFill>
              </a:rPr>
              <a:t>e </a:t>
            </a:r>
            <a:r>
              <a:rPr lang="en-US" sz="2400" b="1" dirty="0" err="1">
                <a:solidFill>
                  <a:schemeClr val="tx1"/>
                </a:solidFill>
              </a:rPr>
              <a:t>prokororive</a:t>
            </a:r>
            <a:r>
              <a:rPr lang="en-US" sz="2400" b="1" dirty="0">
                <a:solidFill>
                  <a:schemeClr val="tx1"/>
                </a:solidFill>
              </a:rPr>
              <a:t> </a:t>
            </a:r>
            <a:r>
              <a:rPr lang="en-US" sz="2400" b="1" dirty="0" err="1">
                <a:solidFill>
                  <a:schemeClr val="tx1"/>
                </a:solidFill>
              </a:rPr>
              <a:t>si</a:t>
            </a:r>
            <a:r>
              <a:rPr lang="en-US" sz="2400" b="1" dirty="0">
                <a:solidFill>
                  <a:schemeClr val="tx1"/>
                </a:solidFill>
              </a:rPr>
              <a:t> </a:t>
            </a:r>
            <a:r>
              <a:rPr lang="en-US" sz="2400" b="1" dirty="0" err="1">
                <a:solidFill>
                  <a:schemeClr val="tx1"/>
                </a:solidFill>
              </a:rPr>
              <a:t>probleme</a:t>
            </a:r>
            <a:r>
              <a:rPr lang="en-US" sz="2400" b="1" dirty="0">
                <a:solidFill>
                  <a:schemeClr val="tx1"/>
                </a:solidFill>
              </a:rPr>
              <a:t> e </a:t>
            </a:r>
            <a:r>
              <a:rPr lang="en-US" sz="2400" b="1" dirty="0" err="1">
                <a:solidFill>
                  <a:schemeClr val="tx1"/>
                </a:solidFill>
              </a:rPr>
              <a:t>shkelje</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normave</a:t>
            </a:r>
            <a:r>
              <a:rPr lang="en-US" sz="2400" b="1" dirty="0">
                <a:solidFill>
                  <a:schemeClr val="tx1"/>
                </a:solidFill>
              </a:rPr>
              <a:t> </a:t>
            </a:r>
            <a:r>
              <a:rPr lang="en-US" sz="2400" b="1" dirty="0" err="1">
                <a:solidFill>
                  <a:schemeClr val="tx1"/>
                </a:solidFill>
              </a:rPr>
              <a:t>tekniko-profesionale</a:t>
            </a:r>
            <a:r>
              <a:rPr lang="en-US" sz="2400" b="1" dirty="0">
                <a:solidFill>
                  <a:schemeClr val="tx1"/>
                </a:solidFill>
              </a:rPr>
              <a:t> e </a:t>
            </a:r>
            <a:r>
              <a:rPr lang="en-US" sz="2400" b="1" dirty="0" err="1" smtClean="0">
                <a:solidFill>
                  <a:schemeClr val="tx1"/>
                </a:solidFill>
              </a:rPr>
              <a:t>metodologjike</a:t>
            </a:r>
            <a:r>
              <a:rPr lang="en-US" sz="2400" b="1" dirty="0" smtClean="0">
                <a:solidFill>
                  <a:schemeClr val="tx1"/>
                </a:solidFill>
              </a:rPr>
              <a:t> </a:t>
            </a:r>
            <a:r>
              <a:rPr lang="en-US" sz="2400" b="1" dirty="0" err="1" smtClean="0">
                <a:solidFill>
                  <a:schemeClr val="tx1"/>
                </a:solidFill>
              </a:rPr>
              <a:t>të</a:t>
            </a:r>
            <a:r>
              <a:rPr lang="en-US" sz="2400" b="1" dirty="0" smtClean="0">
                <a:solidFill>
                  <a:schemeClr val="tx1"/>
                </a:solidFill>
              </a:rPr>
              <a:t> </a:t>
            </a:r>
            <a:r>
              <a:rPr lang="en-US" sz="2400" b="1" dirty="0" err="1">
                <a:solidFill>
                  <a:schemeClr val="tx1"/>
                </a:solidFill>
              </a:rPr>
              <a:t>punës</a:t>
            </a:r>
            <a:r>
              <a:rPr lang="en-US" sz="2400" b="1" dirty="0">
                <a:solidFill>
                  <a:schemeClr val="tx1"/>
                </a:solidFill>
              </a:rPr>
              <a:t> </a:t>
            </a:r>
            <a:r>
              <a:rPr lang="en-US" sz="2400" b="1" dirty="0" err="1">
                <a:solidFill>
                  <a:schemeClr val="tx1"/>
                </a:solidFill>
              </a:rPr>
              <a:t>arkivore</a:t>
            </a:r>
            <a:r>
              <a:rPr lang="en-US" sz="2400" b="1" dirty="0">
                <a:solidFill>
                  <a:schemeClr val="tx1"/>
                </a:solidFill>
              </a:rPr>
              <a:t> </a:t>
            </a:r>
            <a:r>
              <a:rPr lang="en-US" sz="2400" b="1" dirty="0" err="1">
                <a:solidFill>
                  <a:schemeClr val="tx1"/>
                </a:solidFill>
              </a:rPr>
              <a:t>nga</a:t>
            </a:r>
            <a:r>
              <a:rPr lang="en-US" sz="2400" b="1" dirty="0">
                <a:solidFill>
                  <a:schemeClr val="tx1"/>
                </a:solidFill>
              </a:rPr>
              <a:t> </a:t>
            </a:r>
            <a:r>
              <a:rPr lang="en-US" sz="2400" b="1" dirty="0" err="1">
                <a:solidFill>
                  <a:schemeClr val="tx1"/>
                </a:solidFill>
              </a:rPr>
              <a:t>Sekretaret</a:t>
            </a:r>
            <a:r>
              <a:rPr lang="en-US" sz="2400" b="1" dirty="0">
                <a:solidFill>
                  <a:schemeClr val="tx1"/>
                </a:solidFill>
              </a:rPr>
              <a:t> </a:t>
            </a:r>
            <a:r>
              <a:rPr lang="en-US" sz="2400" b="1" dirty="0" err="1">
                <a:solidFill>
                  <a:schemeClr val="tx1"/>
                </a:solidFill>
              </a:rPr>
              <a:t>gjyqësore</a:t>
            </a:r>
            <a:r>
              <a:rPr lang="en-US" sz="2400" b="1" dirty="0">
                <a:solidFill>
                  <a:schemeClr val="tx1"/>
                </a:solidFill>
              </a:rPr>
              <a:t> </a:t>
            </a:r>
            <a:r>
              <a:rPr lang="en-US" sz="2400" b="1" dirty="0" err="1">
                <a:solidFill>
                  <a:schemeClr val="tx1"/>
                </a:solidFill>
              </a:rPr>
              <a:t>dhe</a:t>
            </a:r>
            <a:r>
              <a:rPr lang="en-US" sz="2400" b="1" dirty="0">
                <a:solidFill>
                  <a:schemeClr val="tx1"/>
                </a:solidFill>
              </a:rPr>
              <a:t> </a:t>
            </a:r>
            <a:r>
              <a:rPr lang="en-US" sz="2400" b="1" dirty="0" err="1" smtClean="0">
                <a:solidFill>
                  <a:schemeClr val="tx1"/>
                </a:solidFill>
              </a:rPr>
              <a:t>arkivistet</a:t>
            </a:r>
            <a:r>
              <a:rPr lang="en-US" sz="2400" b="1" dirty="0">
                <a:solidFill>
                  <a:schemeClr val="tx1"/>
                </a:solidFill>
              </a:rPr>
              <a:t> </a:t>
            </a:r>
            <a:r>
              <a:rPr lang="en-US" sz="2400" b="1" dirty="0" smtClean="0">
                <a:solidFill>
                  <a:schemeClr val="tx1"/>
                </a:solidFill>
              </a:rPr>
              <a:t>e </a:t>
            </a:r>
            <a:r>
              <a:rPr lang="en-US" sz="2400" b="1" dirty="0" err="1">
                <a:solidFill>
                  <a:schemeClr val="tx1"/>
                </a:solidFill>
              </a:rPr>
              <a:t>prokororive</a:t>
            </a:r>
            <a:r>
              <a:rPr lang="en-US" sz="2400" b="1" dirty="0">
                <a:solidFill>
                  <a:schemeClr val="tx1"/>
                </a:solidFill>
              </a:rPr>
              <a:t> </a:t>
            </a:r>
            <a:r>
              <a:rPr lang="en-US" sz="2400" b="1" dirty="0" err="1">
                <a:solidFill>
                  <a:schemeClr val="tx1"/>
                </a:solidFill>
              </a:rPr>
              <a:t>qysh</a:t>
            </a:r>
            <a:r>
              <a:rPr lang="en-US" sz="2400" b="1" dirty="0">
                <a:solidFill>
                  <a:schemeClr val="tx1"/>
                </a:solidFill>
              </a:rPr>
              <a:t> </a:t>
            </a:r>
            <a:r>
              <a:rPr lang="en-US" sz="2400" b="1" dirty="0" err="1">
                <a:solidFill>
                  <a:schemeClr val="tx1"/>
                </a:solidFill>
              </a:rPr>
              <a:t>në</a:t>
            </a:r>
            <a:r>
              <a:rPr lang="en-US" sz="2400" b="1" dirty="0">
                <a:solidFill>
                  <a:schemeClr val="tx1"/>
                </a:solidFill>
              </a:rPr>
              <a:t> </a:t>
            </a:r>
            <a:r>
              <a:rPr lang="en-US" sz="2400" b="1" dirty="0" err="1">
                <a:solidFill>
                  <a:schemeClr val="tx1"/>
                </a:solidFill>
              </a:rPr>
              <a:t>momentin</a:t>
            </a:r>
            <a:r>
              <a:rPr lang="en-US" sz="2400" b="1" dirty="0">
                <a:solidFill>
                  <a:schemeClr val="tx1"/>
                </a:solidFill>
              </a:rPr>
              <a:t> e </a:t>
            </a:r>
            <a:r>
              <a:rPr lang="en-US" sz="2400" b="1" dirty="0" err="1">
                <a:solidFill>
                  <a:schemeClr val="tx1"/>
                </a:solidFill>
              </a:rPr>
              <a:t>formimit</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njësisë</a:t>
            </a:r>
            <a:r>
              <a:rPr lang="en-US" sz="2400" b="1" dirty="0">
                <a:solidFill>
                  <a:schemeClr val="tx1"/>
                </a:solidFill>
              </a:rPr>
              <a:t> </a:t>
            </a:r>
            <a:r>
              <a:rPr lang="en-US" sz="2400" b="1" dirty="0" err="1">
                <a:solidFill>
                  <a:schemeClr val="tx1"/>
                </a:solidFill>
              </a:rPr>
              <a:t>së</a:t>
            </a:r>
            <a:r>
              <a:rPr lang="en-US" sz="2400" b="1" dirty="0">
                <a:solidFill>
                  <a:schemeClr val="tx1"/>
                </a:solidFill>
              </a:rPr>
              <a:t> </a:t>
            </a:r>
            <a:r>
              <a:rPr lang="en-US" sz="2400" b="1" dirty="0" err="1">
                <a:solidFill>
                  <a:schemeClr val="tx1"/>
                </a:solidFill>
              </a:rPr>
              <a:t>ruajtjes</a:t>
            </a:r>
            <a:r>
              <a:rPr lang="en-US" sz="2400" b="1" dirty="0">
                <a:solidFill>
                  <a:schemeClr val="tx1"/>
                </a:solidFill>
              </a:rPr>
              <a:t> </a:t>
            </a:r>
            <a:r>
              <a:rPr lang="en-US" sz="2400" b="1" dirty="0" err="1">
                <a:solidFill>
                  <a:schemeClr val="tx1"/>
                </a:solidFill>
              </a:rPr>
              <a:t>prej</a:t>
            </a:r>
            <a:r>
              <a:rPr lang="en-US" sz="2400" b="1" dirty="0">
                <a:solidFill>
                  <a:schemeClr val="tx1"/>
                </a:solidFill>
              </a:rPr>
              <a:t> </a:t>
            </a:r>
            <a:r>
              <a:rPr lang="en-US" sz="2400" b="1" dirty="0" err="1">
                <a:solidFill>
                  <a:schemeClr val="tx1"/>
                </a:solidFill>
              </a:rPr>
              <a:t>tyre,në</a:t>
            </a:r>
            <a:r>
              <a:rPr lang="en-US" sz="2400" b="1" dirty="0">
                <a:solidFill>
                  <a:schemeClr val="tx1"/>
                </a:solidFill>
              </a:rPr>
              <a:t> </a:t>
            </a:r>
            <a:r>
              <a:rPr lang="en-US" sz="2400" b="1" dirty="0" err="1">
                <a:solidFill>
                  <a:schemeClr val="tx1"/>
                </a:solidFill>
              </a:rPr>
              <a:t>mënyrë</a:t>
            </a:r>
            <a:r>
              <a:rPr lang="en-US" sz="2400" b="1" dirty="0">
                <a:solidFill>
                  <a:schemeClr val="tx1"/>
                </a:solidFill>
              </a:rPr>
              <a:t> </a:t>
            </a:r>
            <a:r>
              <a:rPr lang="en-US" sz="2400" b="1" dirty="0" err="1">
                <a:solidFill>
                  <a:schemeClr val="tx1"/>
                </a:solidFill>
              </a:rPr>
              <a:t>që</a:t>
            </a:r>
            <a:r>
              <a:rPr lang="en-US" sz="2400" b="1" dirty="0">
                <a:solidFill>
                  <a:schemeClr val="tx1"/>
                </a:solidFill>
              </a:rPr>
              <a:t> </a:t>
            </a:r>
            <a:r>
              <a:rPr lang="en-US" sz="2400" b="1" dirty="0" err="1">
                <a:solidFill>
                  <a:schemeClr val="tx1"/>
                </a:solidFill>
              </a:rPr>
              <a:t>ato</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mos</a:t>
            </a:r>
            <a:r>
              <a:rPr lang="en-US" sz="2400" b="1" dirty="0">
                <a:solidFill>
                  <a:schemeClr val="tx1"/>
                </a:solidFill>
              </a:rPr>
              <a:t> </a:t>
            </a:r>
            <a:r>
              <a:rPr lang="en-US" sz="2400" b="1" dirty="0" err="1">
                <a:solidFill>
                  <a:schemeClr val="tx1"/>
                </a:solidFill>
              </a:rPr>
              <a:t>përseriten</a:t>
            </a:r>
            <a:r>
              <a:rPr lang="en-US" sz="2400" b="1" dirty="0">
                <a:solidFill>
                  <a:schemeClr val="tx1"/>
                </a:solidFill>
              </a:rPr>
              <a:t> </a:t>
            </a:r>
            <a:r>
              <a:rPr lang="en-US" sz="2400" b="1" dirty="0" err="1">
                <a:solidFill>
                  <a:schemeClr val="tx1"/>
                </a:solidFill>
              </a:rPr>
              <a:t>më</a:t>
            </a:r>
            <a:r>
              <a:rPr lang="en-US" sz="2400" b="1" dirty="0">
                <a:solidFill>
                  <a:schemeClr val="tx1"/>
                </a:solidFill>
              </a:rPr>
              <a:t>.</a:t>
            </a:r>
          </a:p>
          <a:p>
            <a:pPr lvl="0">
              <a:buFont typeface="Wingdings" pitchFamily="2" charset="2"/>
              <a:buChar char="v"/>
            </a:pPr>
            <a:r>
              <a:rPr lang="en-US" sz="2400" b="1" dirty="0" err="1">
                <a:solidFill>
                  <a:srgbClr val="FF0000"/>
                </a:solidFill>
              </a:rPr>
              <a:t>Raporti</a:t>
            </a:r>
            <a:r>
              <a:rPr lang="en-US" sz="2400" b="1" dirty="0">
                <a:solidFill>
                  <a:srgbClr val="FF0000"/>
                </a:solidFill>
              </a:rPr>
              <a:t> </a:t>
            </a:r>
            <a:r>
              <a:rPr lang="en-US" sz="2400" b="1" dirty="0" err="1">
                <a:solidFill>
                  <a:srgbClr val="FF0000"/>
                </a:solidFill>
              </a:rPr>
              <a:t>i</a:t>
            </a:r>
            <a:r>
              <a:rPr lang="en-US" sz="2400" b="1" dirty="0">
                <a:solidFill>
                  <a:srgbClr val="FF0000"/>
                </a:solidFill>
              </a:rPr>
              <a:t> </a:t>
            </a:r>
            <a:r>
              <a:rPr lang="en-US" sz="2400" b="1" dirty="0" err="1">
                <a:solidFill>
                  <a:srgbClr val="FF0000"/>
                </a:solidFill>
              </a:rPr>
              <a:t>punës</a:t>
            </a:r>
            <a:r>
              <a:rPr lang="en-US" sz="2400" b="1" dirty="0">
                <a:solidFill>
                  <a:srgbClr val="FF0000"/>
                </a:solidFill>
              </a:rPr>
              <a:t> </a:t>
            </a:r>
            <a:r>
              <a:rPr lang="en-US" sz="2400" b="1" dirty="0" err="1">
                <a:solidFill>
                  <a:srgbClr val="FF0000"/>
                </a:solidFill>
              </a:rPr>
              <a:t>arkivore</a:t>
            </a:r>
            <a:r>
              <a:rPr lang="en-US" sz="2400" b="1" dirty="0">
                <a:solidFill>
                  <a:srgbClr val="FF0000"/>
                </a:solidFill>
              </a:rPr>
              <a:t> </a:t>
            </a:r>
            <a:r>
              <a:rPr lang="en-US" sz="2400" b="1" dirty="0" err="1">
                <a:solidFill>
                  <a:srgbClr val="FF0000"/>
                </a:solidFill>
              </a:rPr>
              <a:t>është</a:t>
            </a:r>
            <a:r>
              <a:rPr lang="en-US" sz="2400" b="1" dirty="0">
                <a:solidFill>
                  <a:srgbClr val="FF0000"/>
                </a:solidFill>
              </a:rPr>
              <a:t> </a:t>
            </a:r>
            <a:r>
              <a:rPr lang="en-US" sz="2400" b="1" dirty="0" err="1">
                <a:solidFill>
                  <a:srgbClr val="FF0000"/>
                </a:solidFill>
              </a:rPr>
              <a:t>një</a:t>
            </a:r>
            <a:r>
              <a:rPr lang="en-US" sz="2400" b="1" dirty="0">
                <a:solidFill>
                  <a:srgbClr val="FF0000"/>
                </a:solidFill>
              </a:rPr>
              <a:t> </a:t>
            </a:r>
            <a:r>
              <a:rPr lang="en-US" sz="2400" b="1" dirty="0" err="1">
                <a:solidFill>
                  <a:srgbClr val="FF0000"/>
                </a:solidFill>
              </a:rPr>
              <a:t>tregues</a:t>
            </a:r>
            <a:r>
              <a:rPr lang="en-US" sz="2400" b="1" dirty="0">
                <a:solidFill>
                  <a:srgbClr val="FF0000"/>
                </a:solidFill>
              </a:rPr>
              <a:t> </a:t>
            </a:r>
            <a:r>
              <a:rPr lang="en-US" sz="2400" b="1" dirty="0" err="1">
                <a:solidFill>
                  <a:srgbClr val="FF0000"/>
                </a:solidFill>
              </a:rPr>
              <a:t>i</a:t>
            </a:r>
            <a:r>
              <a:rPr lang="en-US" sz="2400" b="1" dirty="0">
                <a:solidFill>
                  <a:srgbClr val="FF0000"/>
                </a:solidFill>
              </a:rPr>
              <a:t> </a:t>
            </a:r>
            <a:r>
              <a:rPr lang="en-US" sz="2400" b="1" dirty="0" err="1">
                <a:solidFill>
                  <a:srgbClr val="FF0000"/>
                </a:solidFill>
              </a:rPr>
              <a:t>qartë</a:t>
            </a:r>
            <a:r>
              <a:rPr lang="en-US" sz="2400" b="1" dirty="0">
                <a:solidFill>
                  <a:srgbClr val="FF0000"/>
                </a:solidFill>
              </a:rPr>
              <a:t>  </a:t>
            </a:r>
            <a:r>
              <a:rPr lang="en-US" sz="2400" b="1" dirty="0" err="1">
                <a:solidFill>
                  <a:srgbClr val="FF0000"/>
                </a:solidFill>
              </a:rPr>
              <a:t>dhe</a:t>
            </a:r>
            <a:r>
              <a:rPr lang="en-US" sz="2400" b="1" dirty="0">
                <a:solidFill>
                  <a:srgbClr val="FF0000"/>
                </a:solidFill>
              </a:rPr>
              <a:t> </a:t>
            </a:r>
            <a:r>
              <a:rPr lang="en-US" sz="2400" b="1" dirty="0" err="1">
                <a:solidFill>
                  <a:srgbClr val="FF0000"/>
                </a:solidFill>
              </a:rPr>
              <a:t>një</a:t>
            </a:r>
            <a:r>
              <a:rPr lang="en-US" sz="2400" b="1" dirty="0">
                <a:solidFill>
                  <a:srgbClr val="FF0000"/>
                </a:solidFill>
              </a:rPr>
              <a:t> </a:t>
            </a:r>
            <a:r>
              <a:rPr lang="en-US" sz="2400" b="1" dirty="0" err="1">
                <a:solidFill>
                  <a:srgbClr val="FF0000"/>
                </a:solidFill>
              </a:rPr>
              <a:t>orjentim</a:t>
            </a:r>
            <a:r>
              <a:rPr lang="en-US" sz="2400" b="1" dirty="0">
                <a:solidFill>
                  <a:srgbClr val="FF0000"/>
                </a:solidFill>
              </a:rPr>
              <a:t> </a:t>
            </a:r>
            <a:r>
              <a:rPr lang="en-US" sz="2400" b="1" dirty="0" err="1">
                <a:solidFill>
                  <a:srgbClr val="FF0000"/>
                </a:solidFill>
              </a:rPr>
              <a:t>për</a:t>
            </a:r>
            <a:r>
              <a:rPr lang="en-US" sz="2400" b="1" dirty="0">
                <a:solidFill>
                  <a:srgbClr val="FF0000"/>
                </a:solidFill>
              </a:rPr>
              <a:t> </a:t>
            </a:r>
            <a:r>
              <a:rPr lang="en-US" sz="2400" b="1" dirty="0" err="1">
                <a:solidFill>
                  <a:srgbClr val="FF0000"/>
                </a:solidFill>
              </a:rPr>
              <a:t>planizimin</a:t>
            </a:r>
            <a:r>
              <a:rPr lang="en-US" sz="2400" b="1" dirty="0">
                <a:solidFill>
                  <a:srgbClr val="FF0000"/>
                </a:solidFill>
              </a:rPr>
              <a:t> e </a:t>
            </a:r>
            <a:r>
              <a:rPr lang="en-US" sz="2400" b="1" dirty="0" err="1">
                <a:solidFill>
                  <a:srgbClr val="FF0000"/>
                </a:solidFill>
              </a:rPr>
              <a:t>çështjeve</a:t>
            </a:r>
            <a:r>
              <a:rPr lang="en-US" sz="2400" b="1" dirty="0">
                <a:solidFill>
                  <a:srgbClr val="FF0000"/>
                </a:solidFill>
              </a:rPr>
              <a:t> </a:t>
            </a:r>
            <a:r>
              <a:rPr lang="en-US" sz="2400" b="1" dirty="0" err="1">
                <a:solidFill>
                  <a:srgbClr val="FF0000"/>
                </a:solidFill>
              </a:rPr>
              <a:t>gjatë</a:t>
            </a:r>
            <a:r>
              <a:rPr lang="en-US" sz="2400" b="1" dirty="0">
                <a:solidFill>
                  <a:srgbClr val="FF0000"/>
                </a:solidFill>
              </a:rPr>
              <a:t> </a:t>
            </a:r>
            <a:r>
              <a:rPr lang="en-US" sz="2400" b="1" dirty="0" err="1">
                <a:solidFill>
                  <a:srgbClr val="FF0000"/>
                </a:solidFill>
              </a:rPr>
              <a:t>kontrollit</a:t>
            </a:r>
            <a:r>
              <a:rPr lang="en-US" sz="2400" b="1" dirty="0">
                <a:solidFill>
                  <a:srgbClr val="FF0000"/>
                </a:solidFill>
              </a:rPr>
              <a:t> e </a:t>
            </a:r>
            <a:r>
              <a:rPr lang="en-US" sz="2400" b="1" dirty="0" err="1">
                <a:solidFill>
                  <a:srgbClr val="FF0000"/>
                </a:solidFill>
              </a:rPr>
              <a:t>inspektimit</a:t>
            </a:r>
            <a:r>
              <a:rPr lang="en-US" sz="2400" b="1" dirty="0">
                <a:solidFill>
                  <a:srgbClr val="FF0000"/>
                </a:solidFill>
              </a:rPr>
              <a:t> </a:t>
            </a:r>
            <a:r>
              <a:rPr lang="en-US" sz="2400" b="1" dirty="0" err="1">
                <a:solidFill>
                  <a:srgbClr val="FF0000"/>
                </a:solidFill>
              </a:rPr>
              <a:t>në</a:t>
            </a:r>
            <a:r>
              <a:rPr lang="en-US" sz="2400" b="1" dirty="0">
                <a:solidFill>
                  <a:srgbClr val="FF0000"/>
                </a:solidFill>
              </a:rPr>
              <a:t> </a:t>
            </a:r>
            <a:r>
              <a:rPr lang="en-US" sz="2400" b="1" dirty="0" err="1">
                <a:solidFill>
                  <a:srgbClr val="FF0000"/>
                </a:solidFill>
              </a:rPr>
              <a:t>arkivat</a:t>
            </a:r>
            <a:r>
              <a:rPr lang="en-US" sz="2400" b="1" dirty="0">
                <a:solidFill>
                  <a:srgbClr val="FF0000"/>
                </a:solidFill>
              </a:rPr>
              <a:t> e </a:t>
            </a:r>
            <a:r>
              <a:rPr lang="en-US" sz="2400" b="1" dirty="0" err="1">
                <a:solidFill>
                  <a:srgbClr val="FF0000"/>
                </a:solidFill>
              </a:rPr>
              <a:t>sistemit</a:t>
            </a:r>
            <a:r>
              <a:rPr lang="en-US" sz="2400" b="1" dirty="0">
                <a:solidFill>
                  <a:srgbClr val="FF0000"/>
                </a:solidFill>
              </a:rPr>
              <a:t> </a:t>
            </a:r>
            <a:r>
              <a:rPr lang="en-US" sz="2400" b="1" dirty="0" err="1">
                <a:solidFill>
                  <a:srgbClr val="FF0000"/>
                </a:solidFill>
              </a:rPr>
              <a:t>gjyqësor</a:t>
            </a:r>
            <a:r>
              <a:rPr lang="en-US" sz="2400" b="1" dirty="0">
                <a:solidFill>
                  <a:srgbClr val="FF0000"/>
                </a:solidFill>
              </a:rPr>
              <a:t>.</a:t>
            </a:r>
          </a:p>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26327" y="498764"/>
            <a:ext cx="7564582" cy="855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Dosja</a:t>
            </a:r>
            <a:r>
              <a:rPr lang="en-US" sz="2800" b="1" dirty="0"/>
              <a:t> e </a:t>
            </a:r>
            <a:r>
              <a:rPr lang="en-US" sz="2800" b="1" dirty="0" err="1"/>
              <a:t>fondit</a:t>
            </a:r>
            <a:endParaRPr lang="en-US" sz="2800" dirty="0"/>
          </a:p>
        </p:txBody>
      </p:sp>
      <p:sp>
        <p:nvSpPr>
          <p:cNvPr id="3" name="Rounded Rectangle 2"/>
          <p:cNvSpPr/>
          <p:nvPr/>
        </p:nvSpPr>
        <p:spPr>
          <a:xfrm>
            <a:off x="1721922" y="1828800"/>
            <a:ext cx="9987147" cy="29925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t>ARKIVISTI </a:t>
            </a:r>
            <a:r>
              <a:rPr lang="en-US" sz="2400" b="1" u="sng" dirty="0" err="1"/>
              <a:t>që</a:t>
            </a:r>
            <a:r>
              <a:rPr lang="en-US" sz="2400" b="1" u="sng" dirty="0"/>
              <a:t> </a:t>
            </a:r>
            <a:r>
              <a:rPr lang="en-US" sz="2400" b="1" u="sng" dirty="0" err="1"/>
              <a:t>bën</a:t>
            </a:r>
            <a:r>
              <a:rPr lang="en-US" sz="2400" b="1" u="sng" dirty="0"/>
              <a:t>  </a:t>
            </a:r>
            <a:r>
              <a:rPr lang="en-US" sz="2400" b="1" u="sng" dirty="0" err="1"/>
              <a:t>përpunimin</a:t>
            </a:r>
            <a:r>
              <a:rPr lang="en-US" sz="2400" b="1" u="sng" dirty="0"/>
              <a:t> e </a:t>
            </a:r>
            <a:r>
              <a:rPr lang="en-US" sz="2400" b="1" u="sng" dirty="0" err="1"/>
              <a:t>dokumenteve</a:t>
            </a:r>
            <a:r>
              <a:rPr lang="en-US" sz="2400" b="1" u="sng" dirty="0"/>
              <a:t> </a:t>
            </a:r>
            <a:r>
              <a:rPr lang="en-US" sz="2400" b="1" u="sng" dirty="0" err="1"/>
              <a:t>arkivore</a:t>
            </a:r>
            <a:r>
              <a:rPr lang="en-US" sz="2400" b="1" u="sng" dirty="0"/>
              <a:t>,</a:t>
            </a:r>
            <a:r>
              <a:rPr lang="en-US" sz="2400" b="1" dirty="0"/>
              <a:t> </a:t>
            </a:r>
            <a:r>
              <a:rPr lang="en-US" sz="2400" b="1" dirty="0" err="1"/>
              <a:t>bazuar</a:t>
            </a:r>
            <a:r>
              <a:rPr lang="en-US" sz="2400" b="1" dirty="0"/>
              <a:t> </a:t>
            </a:r>
            <a:r>
              <a:rPr lang="en-US" sz="2400" b="1" dirty="0" err="1"/>
              <a:t>në</a:t>
            </a:r>
            <a:r>
              <a:rPr lang="en-US" sz="2400" b="1" dirty="0"/>
              <a:t> </a:t>
            </a:r>
            <a:r>
              <a:rPr lang="en-US" sz="2400" b="1" dirty="0" err="1"/>
              <a:t>nenin</a:t>
            </a:r>
            <a:r>
              <a:rPr lang="en-US" sz="2400" b="1" dirty="0"/>
              <a:t> 31paragrafi,2 </a:t>
            </a:r>
            <a:r>
              <a:rPr lang="en-US" sz="2400" b="1" dirty="0" err="1"/>
              <a:t>dhe</a:t>
            </a:r>
            <a:r>
              <a:rPr lang="en-US" sz="2400" b="1" dirty="0"/>
              <a:t> 3 </a:t>
            </a:r>
            <a:r>
              <a:rPr lang="en-US" sz="2400" b="1" dirty="0" err="1"/>
              <a:t>i</a:t>
            </a:r>
            <a:r>
              <a:rPr lang="en-US" sz="2400" b="1" dirty="0"/>
              <a:t> </a:t>
            </a:r>
            <a:r>
              <a:rPr lang="en-US" sz="2400" b="1" dirty="0" err="1"/>
              <a:t>Normave</a:t>
            </a:r>
            <a:r>
              <a:rPr lang="en-US" sz="2400" b="1" dirty="0"/>
              <a:t> </a:t>
            </a:r>
            <a:r>
              <a:rPr lang="en-US" sz="2400" b="1" dirty="0" err="1"/>
              <a:t>tekniko-profesionale</a:t>
            </a:r>
            <a:r>
              <a:rPr lang="en-US" sz="2400" b="1" dirty="0"/>
              <a:t> e </a:t>
            </a:r>
            <a:r>
              <a:rPr lang="en-US" sz="2400" b="1" dirty="0" err="1"/>
              <a:t>metodologjike</a:t>
            </a:r>
            <a:r>
              <a:rPr lang="en-US" sz="2400" b="1" dirty="0"/>
              <a:t> </a:t>
            </a:r>
            <a:r>
              <a:rPr lang="en-US" sz="2400" b="1" dirty="0" err="1"/>
              <a:t>të</a:t>
            </a:r>
            <a:r>
              <a:rPr lang="en-US" sz="2400" b="1" dirty="0"/>
              <a:t> </a:t>
            </a:r>
            <a:r>
              <a:rPr lang="en-US" sz="2400" b="1" dirty="0" err="1"/>
              <a:t>shërbimit</a:t>
            </a:r>
            <a:r>
              <a:rPr lang="en-US" sz="2400" b="1" dirty="0"/>
              <a:t> </a:t>
            </a:r>
            <a:r>
              <a:rPr lang="en-US" sz="2400" b="1" dirty="0" err="1"/>
              <a:t>arkivor</a:t>
            </a:r>
            <a:r>
              <a:rPr lang="en-US" sz="2400" b="1" dirty="0"/>
              <a:t> </a:t>
            </a:r>
            <a:r>
              <a:rPr lang="en-US" sz="2400" b="1" dirty="0" err="1"/>
              <a:t>në</a:t>
            </a:r>
            <a:r>
              <a:rPr lang="en-US" sz="2400" b="1" dirty="0"/>
              <a:t> </a:t>
            </a:r>
            <a:r>
              <a:rPr lang="en-US" sz="2400" b="1" dirty="0" err="1"/>
              <a:t>Republikën</a:t>
            </a:r>
            <a:r>
              <a:rPr lang="en-US" sz="2400" b="1" dirty="0"/>
              <a:t> e </a:t>
            </a:r>
            <a:r>
              <a:rPr lang="en-US" sz="2400" b="1" dirty="0" err="1"/>
              <a:t>Shqipërisë,për</a:t>
            </a:r>
            <a:r>
              <a:rPr lang="en-US" sz="2400" b="1" dirty="0"/>
              <a:t> </a:t>
            </a:r>
            <a:r>
              <a:rPr lang="en-US" sz="2400" b="1" dirty="0" err="1"/>
              <a:t>çdo</a:t>
            </a:r>
            <a:r>
              <a:rPr lang="en-US" sz="2400" b="1" dirty="0"/>
              <a:t> fond hap </a:t>
            </a:r>
            <a:r>
              <a:rPr lang="en-US" sz="2400" b="1" dirty="0" err="1"/>
              <a:t>Dosjen</a:t>
            </a:r>
            <a:r>
              <a:rPr lang="en-US" sz="2400" b="1" dirty="0"/>
              <a:t> e </a:t>
            </a:r>
            <a:r>
              <a:rPr lang="en-US" sz="2400" b="1" dirty="0" err="1"/>
              <a:t>fondit</a:t>
            </a:r>
            <a:r>
              <a:rPr lang="en-US" sz="2400" b="1" dirty="0"/>
              <a:t> e </a:t>
            </a:r>
            <a:r>
              <a:rPr lang="en-US" sz="2400" b="1" dirty="0" err="1"/>
              <a:t>cila</a:t>
            </a:r>
            <a:r>
              <a:rPr lang="en-US" sz="2400" b="1" dirty="0"/>
              <a:t> </a:t>
            </a:r>
            <a:r>
              <a:rPr lang="en-US" sz="2400" b="1" dirty="0" err="1"/>
              <a:t>qëndron</a:t>
            </a:r>
            <a:r>
              <a:rPr lang="en-US" sz="2400" b="1" dirty="0"/>
              <a:t> </a:t>
            </a:r>
            <a:r>
              <a:rPr lang="en-US" sz="2400" b="1" dirty="0" err="1"/>
              <a:t>në</a:t>
            </a:r>
            <a:r>
              <a:rPr lang="en-US" sz="2400" b="1" dirty="0"/>
              <a:t> fund </a:t>
            </a:r>
            <a:r>
              <a:rPr lang="en-US" sz="2400" b="1" dirty="0" err="1"/>
              <a:t>të</a:t>
            </a:r>
            <a:r>
              <a:rPr lang="en-US" sz="2400" b="1" dirty="0"/>
              <a:t> </a:t>
            </a:r>
            <a:r>
              <a:rPr lang="en-US" sz="2400" b="1" dirty="0" err="1"/>
              <a:t>fondit</a:t>
            </a:r>
            <a:r>
              <a:rPr lang="en-US" sz="2400" b="1" dirty="0"/>
              <a:t> </a:t>
            </a:r>
            <a:r>
              <a:rPr lang="en-US" sz="2400" b="1" dirty="0" err="1"/>
              <a:t>dhe</a:t>
            </a:r>
            <a:r>
              <a:rPr lang="en-US" sz="2400" b="1" dirty="0"/>
              <a:t> </a:t>
            </a:r>
            <a:r>
              <a:rPr lang="en-US" sz="2400" b="1" dirty="0" err="1"/>
              <a:t>ruhet</a:t>
            </a:r>
            <a:r>
              <a:rPr lang="en-US" sz="2400" b="1" dirty="0"/>
              <a:t> </a:t>
            </a:r>
            <a:r>
              <a:rPr lang="en-US" sz="2400" b="1" dirty="0" err="1"/>
              <a:t>përgjithmonë</a:t>
            </a:r>
            <a:r>
              <a:rPr lang="en-US" sz="2400" b="1" dirty="0"/>
              <a:t>(RHK )</a:t>
            </a:r>
            <a:endParaRPr lang="en-US" b="1"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06930" y="225631"/>
            <a:ext cx="8098971" cy="760021"/>
          </a:xfrm>
          <a:prstGeom prst="ellipse">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a:cs typeface="Times New Roman"/>
              </a:rPr>
              <a:t>Ҫfar</a:t>
            </a:r>
            <a:r>
              <a:rPr lang="en-US" sz="2000" b="1" dirty="0">
                <a:latin typeface="Times New Roman"/>
                <a:cs typeface="Times New Roman"/>
              </a:rPr>
              <a:t> </a:t>
            </a:r>
            <a:r>
              <a:rPr lang="en-US" sz="2000" b="1" dirty="0" err="1">
                <a:latin typeface="Times New Roman"/>
                <a:cs typeface="Times New Roman"/>
              </a:rPr>
              <a:t>përmban</a:t>
            </a:r>
            <a:r>
              <a:rPr lang="en-US" sz="2000" b="1" dirty="0">
                <a:latin typeface="Times New Roman"/>
                <a:cs typeface="Times New Roman"/>
              </a:rPr>
              <a:t> </a:t>
            </a:r>
            <a:r>
              <a:rPr lang="en-US" sz="2000" b="1" dirty="0" err="1">
                <a:latin typeface="Times New Roman"/>
                <a:cs typeface="Times New Roman"/>
              </a:rPr>
              <a:t>dosja</a:t>
            </a:r>
            <a:r>
              <a:rPr lang="en-US" sz="2000" b="1" dirty="0">
                <a:latin typeface="Times New Roman"/>
                <a:cs typeface="Times New Roman"/>
              </a:rPr>
              <a:t> e </a:t>
            </a:r>
            <a:r>
              <a:rPr lang="en-US" sz="2000" b="1" dirty="0" err="1">
                <a:latin typeface="Times New Roman"/>
                <a:cs typeface="Times New Roman"/>
              </a:rPr>
              <a:t>fondit</a:t>
            </a:r>
            <a:r>
              <a:rPr lang="en-US" sz="2000" b="1" dirty="0">
                <a:latin typeface="Times New Roman"/>
                <a:cs typeface="Times New Roman"/>
              </a:rPr>
              <a:t>?</a:t>
            </a:r>
            <a:endParaRPr lang="en-US" sz="2000" b="1" dirty="0"/>
          </a:p>
        </p:txBody>
      </p:sp>
      <p:sp>
        <p:nvSpPr>
          <p:cNvPr id="3" name="Rounded Rectangle 2"/>
          <p:cNvSpPr/>
          <p:nvPr/>
        </p:nvSpPr>
        <p:spPr>
          <a:xfrm>
            <a:off x="843149" y="1116282"/>
            <a:ext cx="11162804" cy="5450774"/>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u="sng" dirty="0"/>
          </a:p>
          <a:p>
            <a:pPr lvl="0"/>
            <a:endParaRPr lang="en-US" b="1" u="sng" dirty="0"/>
          </a:p>
          <a:p>
            <a:pPr lvl="0"/>
            <a:endParaRPr lang="en-US" b="1" u="sng" dirty="0"/>
          </a:p>
          <a:p>
            <a:pPr lvl="0"/>
            <a:r>
              <a:rPr lang="en-US" sz="2000" b="1" u="sng" dirty="0">
                <a:solidFill>
                  <a:srgbClr val="002060"/>
                </a:solidFill>
                <a:latin typeface="Times New Roman" panose="02020603050405020304" pitchFamily="18" charset="0"/>
                <a:cs typeface="Times New Roman" panose="02020603050405020304" pitchFamily="18" charset="0"/>
              </a:rPr>
              <a:t>DOSJA E FONDIT PËRMBAN DOKUMENTET E MËPOSHTËME:</a:t>
            </a:r>
            <a:endParaRPr lang="en-US" sz="2000" dirty="0">
              <a:solidFill>
                <a:srgbClr val="002060"/>
              </a:solidFill>
              <a:latin typeface="Times New Roman" panose="02020603050405020304" pitchFamily="18" charset="0"/>
              <a:cs typeface="Times New Roman" panose="02020603050405020304" pitchFamily="18" charset="0"/>
            </a:endParaRPr>
          </a:p>
          <a:p>
            <a:pPr marL="342900" lvl="0" indent="-342900"/>
            <a:r>
              <a:rPr lang="en-US" sz="2000" dirty="0">
                <a:solidFill>
                  <a:srgbClr val="212121"/>
                </a:solidFill>
                <a:latin typeface="Times New Roman" panose="02020603050405020304" pitchFamily="18" charset="0"/>
                <a:cs typeface="Times New Roman" panose="02020603050405020304" pitchFamily="18" charset="0"/>
              </a:rPr>
              <a:t>1.Historiku </a:t>
            </a:r>
            <a:r>
              <a:rPr lang="en-US" sz="2000" dirty="0" err="1">
                <a:solidFill>
                  <a:srgbClr val="212121"/>
                </a:solidFill>
                <a:latin typeface="Times New Roman" panose="02020603050405020304" pitchFamily="18" charset="0"/>
                <a:cs typeface="Times New Roman" panose="02020603050405020304" pitchFamily="18" charset="0"/>
              </a:rPr>
              <a:t>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fondkrijuesit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arkivor</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a:solidFill>
                  <a:srgbClr val="212121"/>
                </a:solidFill>
                <a:latin typeface="Times New Roman" panose="02020603050405020304" pitchFamily="18" charset="0"/>
                <a:cs typeface="Times New Roman" panose="02020603050405020304" pitchFamily="18" charset="0"/>
              </a:rPr>
              <a:t>2.Udhëzimi </a:t>
            </a:r>
            <a:r>
              <a:rPr lang="en-US" sz="2000" dirty="0" err="1">
                <a:solidFill>
                  <a:srgbClr val="212121"/>
                </a:solidFill>
                <a:latin typeface="Times New Roman" panose="02020603050405020304" pitchFamily="18" charset="0"/>
                <a:cs typeface="Times New Roman" panose="02020603050405020304" pitchFamily="18" charset="0"/>
              </a:rPr>
              <a:t>metodik</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përpunimin</a:t>
            </a:r>
            <a:r>
              <a:rPr lang="en-US" sz="2000" dirty="0">
                <a:solidFill>
                  <a:srgbClr val="212121"/>
                </a:solidFill>
                <a:latin typeface="Times New Roman" panose="02020603050405020304" pitchFamily="18" charset="0"/>
                <a:cs typeface="Times New Roman" panose="02020603050405020304" pitchFamily="18" charset="0"/>
              </a:rPr>
              <a:t> e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a:solidFill>
                  <a:srgbClr val="212121"/>
                </a:solidFill>
                <a:latin typeface="Times New Roman" panose="02020603050405020304" pitchFamily="18" charset="0"/>
                <a:cs typeface="Times New Roman" panose="02020603050405020304" pitchFamily="18" charset="0"/>
              </a:rPr>
              <a:t>3.Skema e </a:t>
            </a:r>
            <a:r>
              <a:rPr lang="en-US" sz="2000" dirty="0" err="1">
                <a:solidFill>
                  <a:srgbClr val="212121"/>
                </a:solidFill>
                <a:latin typeface="Times New Roman" panose="02020603050405020304" pitchFamily="18" charset="0"/>
                <a:cs typeface="Times New Roman" panose="02020603050405020304" pitchFamily="18" charset="0"/>
              </a:rPr>
              <a:t>përpunimit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a:solidFill>
                  <a:srgbClr val="212121"/>
                </a:solidFill>
                <a:latin typeface="Times New Roman" panose="02020603050405020304" pitchFamily="18" charset="0"/>
                <a:cs typeface="Times New Roman" panose="02020603050405020304" pitchFamily="18" charset="0"/>
              </a:rPr>
              <a:t>4.Formularet e </a:t>
            </a:r>
            <a:r>
              <a:rPr lang="en-US" sz="2000" dirty="0" err="1">
                <a:solidFill>
                  <a:srgbClr val="212121"/>
                </a:solidFill>
                <a:latin typeface="Times New Roman" panose="02020603050405020304" pitchFamily="18" charset="0"/>
                <a:cs typeface="Times New Roman" panose="02020603050405020304" pitchFamily="18" charset="0"/>
              </a:rPr>
              <a:t>inventarve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sipas</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çeshtjeve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Nr.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Seris</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mbi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cilin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është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bërë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përpunimi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shënimet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përkatëse</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smtClean="0">
                <a:solidFill>
                  <a:srgbClr val="212121"/>
                </a:solidFill>
                <a:latin typeface="Times New Roman" panose="02020603050405020304" pitchFamily="18" charset="0"/>
                <a:cs typeface="Times New Roman" panose="02020603050405020304" pitchFamily="18" charset="0"/>
              </a:rPr>
              <a:t>5.Formularet </a:t>
            </a:r>
            <a:r>
              <a:rPr lang="en-US" sz="2000" dirty="0">
                <a:solidFill>
                  <a:srgbClr val="212121"/>
                </a:solidFill>
                <a:latin typeface="Times New Roman" panose="02020603050405020304" pitchFamily="18" charset="0"/>
                <a:cs typeface="Times New Roman" panose="02020603050405020304" pitchFamily="18" charset="0"/>
              </a:rPr>
              <a:t>e </a:t>
            </a:r>
            <a:r>
              <a:rPr lang="en-US" sz="2000" dirty="0" err="1">
                <a:solidFill>
                  <a:srgbClr val="212121"/>
                </a:solidFill>
                <a:latin typeface="Times New Roman" panose="02020603050405020304" pitchFamily="18" charset="0"/>
                <a:cs typeface="Times New Roman" panose="02020603050405020304" pitchFamily="18" charset="0"/>
              </a:rPr>
              <a:t>inventarve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sipas</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çeshtjeve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Nr.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Seris</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përfunduara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nënëshkruara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nga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arkivisti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fondkrijuesit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nga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Specialisti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që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ka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smtClean="0">
                <a:solidFill>
                  <a:srgbClr val="212121"/>
                </a:solidFill>
                <a:latin typeface="Times New Roman" panose="02020603050405020304" pitchFamily="18" charset="0"/>
                <a:cs typeface="Times New Roman" panose="02020603050405020304" pitchFamily="18" charset="0"/>
              </a:rPr>
              <a:t>bërë</a:t>
            </a:r>
            <a:r>
              <a:rPr lang="en-US" sz="2000" dirty="0" smtClean="0">
                <a:solidFill>
                  <a:srgbClr val="212121"/>
                </a:solidFill>
                <a:latin typeface="Times New Roman" panose="02020603050405020304" pitchFamily="18" charset="0"/>
                <a:cs typeface="Times New Roman" panose="02020603050405020304" pitchFamily="18" charset="0"/>
              </a:rPr>
              <a:t> </a:t>
            </a:r>
            <a:r>
              <a:rPr lang="en-US" sz="2000" dirty="0" err="1" smtClean="0">
                <a:solidFill>
                  <a:srgbClr val="212121"/>
                </a:solidFill>
                <a:latin typeface="Times New Roman" panose="02020603050405020304" pitchFamily="18" charset="0"/>
                <a:cs typeface="Times New Roman" panose="02020603050405020304" pitchFamily="18" charset="0"/>
              </a:rPr>
              <a:t>përpunimin</a:t>
            </a:r>
            <a:r>
              <a:rPr lang="en-US" sz="2000" dirty="0" smtClean="0">
                <a:solidFill>
                  <a:srgbClr val="212121"/>
                </a:solidFill>
                <a:latin typeface="Times New Roman" panose="02020603050405020304" pitchFamily="18" charset="0"/>
                <a:cs typeface="Times New Roman" panose="02020603050405020304" pitchFamily="18" charset="0"/>
              </a:rPr>
              <a:t> </a:t>
            </a:r>
            <a:r>
              <a:rPr lang="en-US" sz="2000" dirty="0">
                <a:solidFill>
                  <a:srgbClr val="212121"/>
                </a:solidFill>
                <a:latin typeface="Times New Roman" panose="02020603050405020304" pitchFamily="18" charset="0"/>
                <a:cs typeface="Times New Roman" panose="02020603050405020304" pitchFamily="18" charset="0"/>
              </a:rPr>
              <a:t>e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ka </a:t>
            </a:r>
            <a:r>
              <a:rPr lang="en-US" sz="2000" dirty="0" err="1">
                <a:solidFill>
                  <a:srgbClr val="212121"/>
                </a:solidFill>
                <a:latin typeface="Times New Roman" panose="02020603050405020304" pitchFamily="18" charset="0"/>
                <a:cs typeface="Times New Roman" panose="02020603050405020304" pitchFamily="18" charset="0"/>
              </a:rPr>
              <a:t>konfirmuar</a:t>
            </a:r>
            <a:r>
              <a:rPr lang="en-US" sz="2000" dirty="0">
                <a:solidFill>
                  <a:srgbClr val="212121"/>
                </a:solidFill>
                <a:latin typeface="Times New Roman" panose="02020603050405020304" pitchFamily="18" charset="0"/>
                <a:cs typeface="Times New Roman" panose="02020603050405020304" pitchFamily="18" charset="0"/>
              </a:rPr>
              <a:t> se </a:t>
            </a:r>
            <a:r>
              <a:rPr lang="en-US" sz="2000" dirty="0" err="1">
                <a:solidFill>
                  <a:srgbClr val="212121"/>
                </a:solidFill>
                <a:latin typeface="Times New Roman" panose="02020603050405020304" pitchFamily="18" charset="0"/>
                <a:cs typeface="Times New Roman" panose="02020603050405020304" pitchFamily="18" charset="0"/>
              </a:rPr>
              <a:t>ata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janë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njësh</a:t>
            </a:r>
            <a:r>
              <a:rPr lang="en-US" sz="2000" dirty="0">
                <a:solidFill>
                  <a:srgbClr val="212121"/>
                </a:solidFill>
                <a:latin typeface="Times New Roman" panose="02020603050405020304" pitchFamily="18" charset="0"/>
                <a:cs typeface="Times New Roman" panose="02020603050405020304" pitchFamily="18" charset="0"/>
              </a:rPr>
              <a:t> me </a:t>
            </a:r>
            <a:r>
              <a:rPr lang="en-US" sz="2000" dirty="0" err="1">
                <a:solidFill>
                  <a:srgbClr val="212121"/>
                </a:solidFill>
                <a:latin typeface="Times New Roman" panose="02020603050405020304" pitchFamily="18" charset="0"/>
                <a:cs typeface="Times New Roman" panose="02020603050405020304" pitchFamily="18" charset="0"/>
              </a:rPr>
              <a:t>dosjet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fakt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fond </a:t>
            </a:r>
            <a:r>
              <a:rPr lang="en-US" sz="2000" dirty="0" err="1">
                <a:solidFill>
                  <a:srgbClr val="212121"/>
                </a:solidFill>
                <a:latin typeface="Times New Roman" panose="02020603050405020304" pitchFamily="18" charset="0"/>
                <a:cs typeface="Times New Roman" panose="02020603050405020304" pitchFamily="18" charset="0"/>
              </a:rPr>
              <a:t>që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ruhen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smtClean="0">
                <a:solidFill>
                  <a:srgbClr val="212121"/>
                </a:solidFill>
                <a:latin typeface="Times New Roman" panose="02020603050405020304" pitchFamily="18" charset="0"/>
                <a:cs typeface="Times New Roman" panose="02020603050405020304" pitchFamily="18" charset="0"/>
              </a:rPr>
              <a:t>AQSHD.</a:t>
            </a:r>
            <a:endParaRPr lang="en-US" sz="2000" dirty="0">
              <a:solidFill>
                <a:srgbClr val="212121"/>
              </a:solidFill>
              <a:latin typeface="Times New Roman" panose="02020603050405020304" pitchFamily="18" charset="0"/>
              <a:cs typeface="Times New Roman" panose="02020603050405020304" pitchFamily="18" charset="0"/>
            </a:endParaRPr>
          </a:p>
          <a:p>
            <a:pPr lvl="0"/>
            <a:r>
              <a:rPr lang="en-US" sz="2000" dirty="0">
                <a:solidFill>
                  <a:srgbClr val="212121"/>
                </a:solidFill>
                <a:latin typeface="Times New Roman" panose="02020603050405020304" pitchFamily="18" charset="0"/>
                <a:cs typeface="Times New Roman" panose="02020603050405020304" pitchFamily="18" charset="0"/>
              </a:rPr>
              <a:t>6.Në </a:t>
            </a:r>
            <a:r>
              <a:rPr lang="en-US" sz="2000" dirty="0" err="1">
                <a:solidFill>
                  <a:srgbClr val="212121"/>
                </a:solidFill>
                <a:latin typeface="Times New Roman" panose="02020603050405020304" pitchFamily="18" charset="0"/>
                <a:cs typeface="Times New Roman" panose="02020603050405020304" pitchFamily="18" charset="0"/>
              </a:rPr>
              <a:t>këtë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dosje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ruhet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edhe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një</a:t>
            </a:r>
            <a:r>
              <a:rPr lang="en-US" sz="2000" dirty="0">
                <a:solidFill>
                  <a:srgbClr val="212121"/>
                </a:solidFill>
                <a:latin typeface="Times New Roman" panose="02020603050405020304" pitchFamily="18" charset="0"/>
                <a:cs typeface="Times New Roman" panose="02020603050405020304" pitchFamily="18" charset="0"/>
              </a:rPr>
              <a:t> kopje e </a:t>
            </a:r>
            <a:r>
              <a:rPr lang="en-US" sz="2000" dirty="0" err="1">
                <a:solidFill>
                  <a:srgbClr val="212121"/>
                </a:solidFill>
                <a:latin typeface="Times New Roman" panose="02020603050405020304" pitchFamily="18" charset="0"/>
                <a:cs typeface="Times New Roman" panose="02020603050405020304" pitchFamily="18" charset="0"/>
              </a:rPr>
              <a:t>Raportit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verifikimit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përpunimit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tekniko-shkencor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që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ju</a:t>
            </a:r>
            <a:r>
              <a:rPr lang="en-US" sz="2000" dirty="0">
                <a:solidFill>
                  <a:srgbClr val="212121"/>
                </a:solidFill>
                <a:latin typeface="Times New Roman" panose="02020603050405020304" pitchFamily="18" charset="0"/>
                <a:cs typeface="Times New Roman" panose="02020603050405020304" pitchFamily="18" charset="0"/>
              </a:rPr>
              <a:t> ka </a:t>
            </a:r>
            <a:r>
              <a:rPr lang="en-US" sz="2000" dirty="0" err="1">
                <a:solidFill>
                  <a:srgbClr val="212121"/>
                </a:solidFill>
                <a:latin typeface="Times New Roman" panose="02020603050405020304" pitchFamily="18" charset="0"/>
                <a:cs typeface="Times New Roman" panose="02020603050405020304" pitchFamily="18" charset="0"/>
              </a:rPr>
              <a:t>dërguar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fondkrijuesit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tu</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njohur</a:t>
            </a:r>
            <a:r>
              <a:rPr lang="en-US" sz="2000" dirty="0">
                <a:solidFill>
                  <a:srgbClr val="212121"/>
                </a:solidFill>
                <a:latin typeface="Times New Roman" panose="02020603050405020304" pitchFamily="18" charset="0"/>
                <a:cs typeface="Times New Roman" panose="02020603050405020304" pitchFamily="18" charset="0"/>
              </a:rPr>
              <a:t> me </a:t>
            </a:r>
            <a:r>
              <a:rPr lang="en-US" sz="2000" dirty="0" err="1">
                <a:solidFill>
                  <a:srgbClr val="212121"/>
                </a:solidFill>
                <a:latin typeface="Times New Roman" panose="02020603050405020304" pitchFamily="18" charset="0"/>
                <a:cs typeface="Times New Roman" panose="02020603050405020304" pitchFamily="18" charset="0"/>
              </a:rPr>
              <a:t>parregullsitëe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konstatuara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gjatë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përpunimit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derguar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prej</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tyre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smtClean="0">
                <a:solidFill>
                  <a:srgbClr val="212121"/>
                </a:solidFill>
                <a:latin typeface="Times New Roman" panose="02020603050405020304" pitchFamily="18" charset="0"/>
                <a:cs typeface="Times New Roman" panose="02020603050405020304" pitchFamily="18" charset="0"/>
              </a:rPr>
              <a:t>AQSHD.</a:t>
            </a:r>
            <a:endParaRPr lang="en-US" sz="2000" dirty="0">
              <a:solidFill>
                <a:srgbClr val="212121"/>
              </a:solidFill>
              <a:latin typeface="Times New Roman" panose="02020603050405020304" pitchFamily="18" charset="0"/>
              <a:cs typeface="Times New Roman" panose="02020603050405020304" pitchFamily="18" charset="0"/>
            </a:endParaRPr>
          </a:p>
          <a:p>
            <a:pPr lvl="0"/>
            <a:r>
              <a:rPr lang="en-US" sz="2000" dirty="0">
                <a:solidFill>
                  <a:srgbClr val="212121"/>
                </a:solidFill>
                <a:latin typeface="Times New Roman" panose="02020603050405020304" pitchFamily="18" charset="0"/>
                <a:cs typeface="Times New Roman" panose="02020603050405020304" pitchFamily="18" charset="0"/>
              </a:rPr>
              <a:t>7.Në </a:t>
            </a:r>
            <a:r>
              <a:rPr lang="en-US" sz="2000" dirty="0" err="1">
                <a:solidFill>
                  <a:srgbClr val="212121"/>
                </a:solidFill>
                <a:latin typeface="Times New Roman" panose="02020603050405020304" pitchFamily="18" charset="0"/>
                <a:cs typeface="Times New Roman" panose="02020603050405020304" pitchFamily="18" charset="0"/>
              </a:rPr>
              <a:t>këtë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dosje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ruhen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edhe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gjitha</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shënimet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qoftë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edhe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dorëshkrim</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punonjësit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që</a:t>
            </a:r>
            <a:r>
              <a:rPr lang="en-US" sz="2000" dirty="0">
                <a:solidFill>
                  <a:srgbClr val="212121"/>
                </a:solidFill>
                <a:latin typeface="Times New Roman" panose="02020603050405020304" pitchFamily="18" charset="0"/>
                <a:cs typeface="Times New Roman" panose="02020603050405020304" pitchFamily="18" charset="0"/>
              </a:rPr>
              <a:t> ka </a:t>
            </a:r>
            <a:r>
              <a:rPr lang="en-US" sz="2000" dirty="0" err="1">
                <a:solidFill>
                  <a:srgbClr val="212121"/>
                </a:solidFill>
                <a:latin typeface="Times New Roman" panose="02020603050405020304" pitchFamily="18" charset="0"/>
                <a:cs typeface="Times New Roman" panose="02020603050405020304" pitchFamily="18" charset="0"/>
              </a:rPr>
              <a:t>bërë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përpunimin</a:t>
            </a:r>
            <a:r>
              <a:rPr lang="en-US" sz="2000" dirty="0">
                <a:solidFill>
                  <a:srgbClr val="212121"/>
                </a:solidFill>
                <a:latin typeface="Times New Roman" panose="02020603050405020304" pitchFamily="18" charset="0"/>
                <a:cs typeface="Times New Roman" panose="02020603050405020304" pitchFamily="18" charset="0"/>
              </a:rPr>
              <a:t> e </a:t>
            </a:r>
            <a:r>
              <a:rPr lang="en-US" sz="2000" dirty="0" err="1">
                <a:solidFill>
                  <a:srgbClr val="212121"/>
                </a:solidFill>
                <a:latin typeface="Times New Roman" panose="02020603050405020304" pitchFamily="18" charset="0"/>
                <a:cs typeface="Times New Roman" panose="02020603050405020304" pitchFamily="18" charset="0"/>
              </a:rPr>
              <a:t>këtij</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fondi</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a:solidFill>
                  <a:srgbClr val="212121"/>
                </a:solidFill>
                <a:latin typeface="Times New Roman" panose="02020603050405020304" pitchFamily="18" charset="0"/>
                <a:cs typeface="Times New Roman" panose="02020603050405020304" pitchFamily="18" charset="0"/>
              </a:rPr>
              <a:t>8.Dosja e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pajiset</a:t>
            </a:r>
            <a:r>
              <a:rPr lang="en-US" sz="2000" dirty="0">
                <a:solidFill>
                  <a:srgbClr val="212121"/>
                </a:solidFill>
                <a:latin typeface="Times New Roman" panose="02020603050405020304" pitchFamily="18" charset="0"/>
                <a:cs typeface="Times New Roman" panose="02020603050405020304" pitchFamily="18" charset="0"/>
              </a:rPr>
              <a:t> me </a:t>
            </a:r>
            <a:r>
              <a:rPr lang="en-US" sz="2000" dirty="0" err="1">
                <a:solidFill>
                  <a:srgbClr val="212121"/>
                </a:solidFill>
                <a:latin typeface="Times New Roman" panose="02020603050405020304" pitchFamily="18" charset="0"/>
                <a:cs typeface="Times New Roman" panose="02020603050405020304" pitchFamily="18" charset="0"/>
              </a:rPr>
              <a:t>inventar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brëndëshem</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dhe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vazhdon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pasurohet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gjatë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të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gjithë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kohës</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që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Fondkrijuesi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ështe</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veprim</a:t>
            </a:r>
            <a:r>
              <a:rPr lang="en-US" sz="2000" dirty="0">
                <a:solidFill>
                  <a:srgbClr val="212121"/>
                </a:solidFill>
                <a:latin typeface="Times New Roman" panose="02020603050405020304" pitchFamily="18" charset="0"/>
                <a:cs typeface="Times New Roman" panose="02020603050405020304" pitchFamily="18" charset="0"/>
              </a:rPr>
              <a:t>.</a:t>
            </a:r>
          </a:p>
          <a:p>
            <a:pPr lvl="0"/>
            <a:r>
              <a:rPr lang="en-US" sz="2000" dirty="0">
                <a:solidFill>
                  <a:srgbClr val="212121"/>
                </a:solidFill>
                <a:latin typeface="Times New Roman" panose="02020603050405020304" pitchFamily="18" charset="0"/>
                <a:cs typeface="Times New Roman" panose="02020603050405020304" pitchFamily="18" charset="0"/>
              </a:rPr>
              <a:t>9.Dosja e </a:t>
            </a:r>
            <a:r>
              <a:rPr lang="en-US" sz="2000" dirty="0" err="1">
                <a:solidFill>
                  <a:srgbClr val="212121"/>
                </a:solidFill>
                <a:latin typeface="Times New Roman" panose="02020603050405020304" pitchFamily="18" charset="0"/>
                <a:cs typeface="Times New Roman" panose="02020603050405020304" pitchFamily="18" charset="0"/>
              </a:rPr>
              <a:t>fondit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mbyllet</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në</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rastin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kur</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Fondkrijuesi</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pushon</a:t>
            </a:r>
            <a:r>
              <a:rPr lang="en-US" sz="2000" dirty="0">
                <a:solidFill>
                  <a:srgbClr val="212121"/>
                </a:solidFill>
                <a:latin typeface="Times New Roman" panose="02020603050405020304" pitchFamily="18" charset="0"/>
                <a:cs typeface="Times New Roman" panose="02020603050405020304" pitchFamily="18" charset="0"/>
              </a:rPr>
              <a:t> </a:t>
            </a:r>
            <a:r>
              <a:rPr lang="en-US" sz="2000" dirty="0" err="1">
                <a:solidFill>
                  <a:srgbClr val="212121"/>
                </a:solidFill>
                <a:latin typeface="Times New Roman" panose="02020603050405020304" pitchFamily="18" charset="0"/>
                <a:cs typeface="Times New Roman" panose="02020603050405020304" pitchFamily="18" charset="0"/>
              </a:rPr>
              <a:t>veprimtarinë</a:t>
            </a:r>
            <a:r>
              <a:rPr lang="en-US" sz="2000" dirty="0">
                <a:solidFill>
                  <a:srgbClr val="212121"/>
                </a:solidFill>
                <a:latin typeface="Times New Roman" panose="02020603050405020304" pitchFamily="18" charset="0"/>
                <a:cs typeface="Times New Roman" panose="02020603050405020304" pitchFamily="18" charset="0"/>
              </a:rPr>
              <a:t> e </a:t>
            </a:r>
            <a:r>
              <a:rPr lang="en-US" sz="2000" dirty="0" err="1">
                <a:solidFill>
                  <a:srgbClr val="212121"/>
                </a:solidFill>
                <a:latin typeface="Times New Roman" panose="02020603050405020304" pitchFamily="18" charset="0"/>
                <a:cs typeface="Times New Roman" panose="02020603050405020304" pitchFamily="18" charset="0"/>
              </a:rPr>
              <a:t>tij</a:t>
            </a:r>
            <a:r>
              <a:rPr lang="en-US" sz="2000" dirty="0">
                <a:latin typeface="Times New Roman" panose="02020603050405020304" pitchFamily="18" charset="0"/>
                <a:cs typeface="Times New Roman" panose="02020603050405020304" pitchFamily="18" charset="0"/>
              </a:rPr>
              <a:t>.</a:t>
            </a:r>
          </a:p>
          <a:p>
            <a:r>
              <a:rPr lang="sq-AL" b="1" dirty="0"/>
              <a:t> </a:t>
            </a:r>
            <a:endParaRPr lang="en-US" dirty="0"/>
          </a:p>
          <a:p>
            <a:r>
              <a:rPr lang="sq-AL" b="1" dirty="0"/>
              <a:t> </a:t>
            </a:r>
            <a:endParaRPr lang="en-US" dirty="0"/>
          </a:p>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976044" y="1378424"/>
            <a:ext cx="10801973" cy="9280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Times New Roman" pitchFamily="18" charset="0"/>
                <a:cs typeface="Times New Roman" pitchFamily="18" charset="0"/>
              </a:rPr>
              <a:t>1 JANAR</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FONDI  </a:t>
            </a:r>
            <a:r>
              <a:rPr lang="en-US" sz="2000" b="1" dirty="0">
                <a:latin typeface="Times New Roman" pitchFamily="18" charset="0"/>
                <a:cs typeface="Times New Roman" pitchFamily="18" charset="0"/>
              </a:rPr>
              <a:t>ARKIVOR  </a:t>
            </a:r>
            <a:r>
              <a:rPr lang="en-US" sz="2000" b="1" dirty="0" smtClean="0">
                <a:latin typeface="Times New Roman" pitchFamily="18" charset="0"/>
                <a:cs typeface="Times New Roman" pitchFamily="18" charset="0"/>
              </a:rPr>
              <a:t>TIPOLOGJIK GJYQËSOR    </a:t>
            </a:r>
            <a:r>
              <a:rPr lang="en-US" sz="2000" b="1" dirty="0">
                <a:solidFill>
                  <a:srgbClr val="FFFF00"/>
                </a:solidFill>
                <a:latin typeface="Times New Roman" pitchFamily="18" charset="0"/>
                <a:cs typeface="Times New Roman" pitchFamily="18" charset="0"/>
              </a:rPr>
              <a:t>31 DHJETOR</a:t>
            </a:r>
            <a:r>
              <a:rPr lang="en-US" dirty="0"/>
              <a:t>               </a:t>
            </a:r>
          </a:p>
        </p:txBody>
      </p:sp>
      <p:sp>
        <p:nvSpPr>
          <p:cNvPr id="7" name="Oval 6"/>
          <p:cNvSpPr/>
          <p:nvPr/>
        </p:nvSpPr>
        <p:spPr>
          <a:xfrm>
            <a:off x="1310185" y="341195"/>
            <a:ext cx="10140287" cy="1023582"/>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P</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RPUNIMI  ARKIVOR  I  DOKUMENTEVE  </a:t>
            </a:r>
            <a:r>
              <a:rPr lang="en-US" sz="2000" b="1" dirty="0" smtClean="0">
                <a:solidFill>
                  <a:schemeClr val="tx1"/>
                </a:solidFill>
                <a:latin typeface="Times New Roman" pitchFamily="18" charset="0"/>
                <a:cs typeface="Times New Roman" pitchFamily="18" charset="0"/>
              </a:rPr>
              <a:t>TIPOLOGJIKE  </a:t>
            </a:r>
            <a:r>
              <a:rPr lang="en-US" sz="2000" b="1" dirty="0">
                <a:solidFill>
                  <a:schemeClr val="tx1"/>
                </a:solidFill>
                <a:latin typeface="Times New Roman" pitchFamily="18" charset="0"/>
                <a:cs typeface="Times New Roman" pitchFamily="18" charset="0"/>
              </a:rPr>
              <a:t>N</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SISTEMIN E DREJTËSISË</a:t>
            </a:r>
            <a:endParaRPr lang="en-US" sz="2000" b="1" dirty="0">
              <a:solidFill>
                <a:schemeClr val="tx1"/>
              </a:solidFill>
              <a:latin typeface="Times New Roman" pitchFamily="18" charset="0"/>
              <a:cs typeface="Times New Roman" pitchFamily="18" charset="0"/>
            </a:endParaRPr>
          </a:p>
        </p:txBody>
      </p:sp>
      <p:sp>
        <p:nvSpPr>
          <p:cNvPr id="8" name="Rectangle 7"/>
          <p:cNvSpPr/>
          <p:nvPr/>
        </p:nvSpPr>
        <p:spPr>
          <a:xfrm>
            <a:off x="1187355" y="2347416"/>
            <a:ext cx="10590663" cy="1187354"/>
          </a:xfrm>
          <a:prstGeom prst="rect">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sq-AL" sz="2000" b="1" dirty="0">
                <a:latin typeface="Times New Roman" pitchFamily="18" charset="0"/>
                <a:cs typeface="Times New Roman" pitchFamily="18" charset="0"/>
              </a:rPr>
              <a:t>Me dokumentacion arkivor </a:t>
            </a:r>
            <a:r>
              <a:rPr lang="en-US" sz="2000" b="1" dirty="0" err="1" smtClean="0">
                <a:latin typeface="Times New Roman" pitchFamily="18" charset="0"/>
                <a:cs typeface="Times New Roman" pitchFamily="18" charset="0"/>
              </a:rPr>
              <a:t>tipologjik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gjyqësor</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kuptohet ç</a:t>
            </a:r>
            <a:r>
              <a:rPr lang="en-US" sz="2000" b="1" dirty="0">
                <a:latin typeface="Times New Roman" pitchFamily="18" charset="0"/>
                <a:cs typeface="Times New Roman" pitchFamily="18" charset="0"/>
              </a:rPr>
              <a:t>do </a:t>
            </a:r>
            <a:r>
              <a:rPr lang="sq-AL" sz="2000" b="1" dirty="0" smtClean="0">
                <a:latin typeface="Times New Roman" pitchFamily="18" charset="0"/>
                <a:cs typeface="Times New Roman" pitchFamily="18" charset="0"/>
              </a:rPr>
              <a:t>akt</a:t>
            </a:r>
            <a:r>
              <a:rPr lang="en-US" sz="2000" b="1" dirty="0" smtClean="0">
                <a:latin typeface="Times New Roman" pitchFamily="18" charset="0"/>
                <a:cs typeface="Times New Roman" pitchFamily="18" charset="0"/>
              </a:rPr>
              <a:t> e </a:t>
            </a:r>
            <a:r>
              <a:rPr lang="en-US" sz="2000" b="1" dirty="0" err="1" smtClean="0">
                <a:latin typeface="Times New Roman" pitchFamily="18" charset="0"/>
                <a:cs typeface="Times New Roman" pitchFamily="18" charset="0"/>
              </a:rPr>
              <a:t>fakt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dokumetar</a:t>
            </a:r>
            <a:r>
              <a:rPr lang="en-US" sz="2000" b="1" dirty="0" smtClean="0">
                <a:latin typeface="Times New Roman" pitchFamily="18" charset="0"/>
                <a:cs typeface="Times New Roman" pitchFamily="18" charset="0"/>
              </a:rPr>
              <a:t> </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n</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funksion t</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njȅ </a:t>
            </a:r>
            <a:r>
              <a:rPr lang="en-US" sz="2000" b="1" dirty="0" err="1" smtClean="0">
                <a:latin typeface="Times New Roman" pitchFamily="18" charset="0"/>
                <a:cs typeface="Times New Roman" pitchFamily="18" charset="0"/>
              </a:rPr>
              <a:t>gjykimi</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tȅ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kr</a:t>
            </a:r>
            <a:r>
              <a:rPr lang="sq-AL" sz="2000" b="1" dirty="0">
                <a:latin typeface="Times New Roman" pitchFamily="18" charset="0"/>
                <a:cs typeface="Times New Roman" pitchFamily="18" charset="0"/>
              </a:rPr>
              <a:t>yer gjatȅ veprimtaris</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s</a:t>
            </a:r>
            <a:r>
              <a:rPr lang="en-US" sz="2000" b="1" dirty="0">
                <a:latin typeface="Times New Roman" pitchFamily="18" charset="0"/>
                <a:cs typeface="Times New Roman" pitchFamily="18" charset="0"/>
              </a:rPr>
              <a:t>ë </a:t>
            </a:r>
            <a:r>
              <a:rPr lang="en-US" sz="2000" b="1" dirty="0" err="1">
                <a:latin typeface="Times New Roman" pitchFamily="18" charset="0"/>
                <a:cs typeface="Times New Roman" pitchFamily="18" charset="0"/>
              </a:rPr>
              <a:t>një</a:t>
            </a:r>
            <a:r>
              <a:rPr lang="en-US" sz="2000" b="1" dirty="0">
                <a:latin typeface="Times New Roman" pitchFamily="18" charset="0"/>
                <a:cs typeface="Times New Roman" pitchFamily="18" charset="0"/>
              </a:rPr>
              <a:t> </a:t>
            </a:r>
            <a:r>
              <a:rPr lang="sq-AL" sz="2000" b="1" dirty="0">
                <a:latin typeface="Times New Roman" pitchFamily="18" charset="0"/>
                <a:cs typeface="Times New Roman" pitchFamily="18" charset="0"/>
              </a:rPr>
              <a:t>fond-krijuesi</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gjyqësorë</a:t>
            </a:r>
            <a:r>
              <a:rPr lang="en-US" sz="2000" b="1" dirty="0" smtClean="0">
                <a:latin typeface="Times New Roman" pitchFamily="18" charset="0"/>
                <a:cs typeface="Times New Roman" pitchFamily="18" charset="0"/>
              </a:rPr>
              <a:t> </a:t>
            </a:r>
            <a:r>
              <a:rPr lang="sq-AL"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algn="ctr"/>
            <a:endParaRPr lang="en-US" dirty="0"/>
          </a:p>
        </p:txBody>
      </p:sp>
      <p:sp>
        <p:nvSpPr>
          <p:cNvPr id="9" name="Right Arrow 8"/>
          <p:cNvSpPr/>
          <p:nvPr/>
        </p:nvSpPr>
        <p:spPr>
          <a:xfrm>
            <a:off x="272956" y="5525044"/>
            <a:ext cx="5867771" cy="117370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SERIA          </a:t>
            </a:r>
            <a:r>
              <a:rPr lang="en-US" b="1" dirty="0" err="1" smtClean="0"/>
              <a:t>civile</a:t>
            </a:r>
            <a:r>
              <a:rPr lang="en-US" b="1" dirty="0" smtClean="0"/>
              <a:t> 1</a:t>
            </a:r>
            <a:r>
              <a:rPr lang="sq-AL" b="1" dirty="0" smtClean="0"/>
              <a:t>-001</a:t>
            </a:r>
            <a:r>
              <a:rPr lang="en-US" b="1" dirty="0" smtClean="0"/>
              <a:t>,</a:t>
            </a:r>
            <a:r>
              <a:rPr lang="en-US" dirty="0" smtClean="0"/>
              <a:t>- </a:t>
            </a:r>
            <a:r>
              <a:rPr lang="en-US" sz="2000" b="1" dirty="0"/>
              <a:t>1</a:t>
            </a:r>
            <a:r>
              <a:rPr lang="sq-AL" sz="2000" b="1" dirty="0" smtClean="0"/>
              <a:t>-0</a:t>
            </a:r>
            <a:r>
              <a:rPr lang="en-US" sz="2000" b="1" dirty="0" smtClean="0"/>
              <a:t>04,</a:t>
            </a:r>
            <a:r>
              <a:rPr lang="sq-AL" sz="2000" b="1" dirty="0" smtClean="0"/>
              <a:t> </a:t>
            </a:r>
            <a:r>
              <a:rPr lang="en-US" sz="2000" b="1" dirty="0" err="1" smtClean="0"/>
              <a:t>penale</a:t>
            </a:r>
            <a:r>
              <a:rPr lang="sq-AL" sz="2000" b="1" dirty="0" smtClean="0"/>
              <a:t>7-019</a:t>
            </a:r>
            <a:r>
              <a:rPr lang="en-US" sz="2000" b="1" dirty="0" smtClean="0"/>
              <a:t>   </a:t>
            </a:r>
            <a:endParaRPr lang="en-US" sz="2000" b="1" dirty="0"/>
          </a:p>
        </p:txBody>
      </p:sp>
      <p:sp>
        <p:nvSpPr>
          <p:cNvPr id="10" name="Rounded Rectangle 9"/>
          <p:cNvSpPr/>
          <p:nvPr/>
        </p:nvSpPr>
        <p:spPr>
          <a:xfrm>
            <a:off x="3220871" y="3657599"/>
            <a:ext cx="8557146" cy="1078173"/>
          </a:xfrm>
          <a:prstGeom prst="roundRect">
            <a:avLst/>
          </a:prstGeom>
          <a:solidFill>
            <a:schemeClr val="accent1">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2000" b="1" dirty="0">
                <a:solidFill>
                  <a:schemeClr val="tx1"/>
                </a:solidFill>
              </a:rPr>
              <a:t>Vendimin nr.426 datë 14.10.2022</a:t>
            </a:r>
            <a:r>
              <a:rPr lang="sq-AL" sz="2000" b="1" dirty="0" smtClean="0">
                <a:solidFill>
                  <a:schemeClr val="tx1"/>
                </a:solidFill>
              </a:rPr>
              <a:t>”</a:t>
            </a:r>
            <a:r>
              <a:rPr lang="en-US" sz="2000" b="1" dirty="0" smtClean="0">
                <a:solidFill>
                  <a:schemeClr val="tx1"/>
                </a:solidFill>
              </a:rPr>
              <a:t> </a:t>
            </a:r>
            <a:r>
              <a:rPr lang="en-US" sz="2000" b="1" i="1" dirty="0" smtClean="0">
                <a:solidFill>
                  <a:schemeClr val="tx1"/>
                </a:solidFill>
              </a:rPr>
              <a:t>(</a:t>
            </a:r>
            <a:r>
              <a:rPr lang="en-US" sz="2000" b="1" i="1" dirty="0" err="1" smtClean="0">
                <a:solidFill>
                  <a:schemeClr val="tx1"/>
                </a:solidFill>
              </a:rPr>
              <a:t>i</a:t>
            </a:r>
            <a:r>
              <a:rPr lang="en-US" sz="2000" b="1" i="1" dirty="0" smtClean="0">
                <a:solidFill>
                  <a:schemeClr val="tx1"/>
                </a:solidFill>
              </a:rPr>
              <a:t> </a:t>
            </a:r>
            <a:r>
              <a:rPr lang="en-US" sz="2000" b="1" i="1" dirty="0" err="1" smtClean="0">
                <a:solidFill>
                  <a:schemeClr val="tx1"/>
                </a:solidFill>
              </a:rPr>
              <a:t>ndryshuar</a:t>
            </a:r>
            <a:r>
              <a:rPr lang="en-US" sz="2000" b="1" i="1" dirty="0" smtClean="0">
                <a:solidFill>
                  <a:schemeClr val="tx1"/>
                </a:solidFill>
              </a:rPr>
              <a:t>)</a:t>
            </a:r>
            <a:r>
              <a:rPr lang="sq-AL" sz="2000" b="1" i="1" dirty="0" smtClean="0">
                <a:solidFill>
                  <a:schemeClr val="tx1"/>
                </a:solidFill>
              </a:rPr>
              <a:t> </a:t>
            </a:r>
            <a:r>
              <a:rPr lang="sq-AL" sz="2000" b="1" dirty="0">
                <a:solidFill>
                  <a:schemeClr val="tx1"/>
                </a:solidFill>
              </a:rPr>
              <a:t>Për miratimin e listave tip me afatet e ruajtjes së dokumenteve gjyqësore që arkivohen nga Gjykatat” të Këshillit të Lartë Gjyqësor</a:t>
            </a:r>
            <a:endParaRPr lang="en-US" sz="2000" b="1" dirty="0">
              <a:solidFill>
                <a:schemeClr val="tx1"/>
              </a:solidFill>
              <a:latin typeface="Times New Roman" pitchFamily="18" charset="0"/>
              <a:cs typeface="Times New Roman" pitchFamily="18" charset="0"/>
            </a:endParaRPr>
          </a:p>
        </p:txBody>
      </p:sp>
      <p:sp>
        <p:nvSpPr>
          <p:cNvPr id="11" name="Rectangle 10"/>
          <p:cNvSpPr/>
          <p:nvPr/>
        </p:nvSpPr>
        <p:spPr>
          <a:xfrm>
            <a:off x="272956" y="3725840"/>
            <a:ext cx="2442949" cy="723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ORJENTIMI:</a:t>
            </a:r>
          </a:p>
        </p:txBody>
      </p:sp>
      <p:sp>
        <p:nvSpPr>
          <p:cNvPr id="12" name="Right Arrow 11"/>
          <p:cNvSpPr/>
          <p:nvPr/>
        </p:nvSpPr>
        <p:spPr>
          <a:xfrm>
            <a:off x="2729552" y="3821373"/>
            <a:ext cx="573206" cy="436728"/>
          </a:xfrm>
          <a:prstGeom prst="rightArrow">
            <a:avLst>
              <a:gd name="adj1" fmla="val 50000"/>
              <a:gd name="adj2" fmla="val 46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195317" y="5424984"/>
            <a:ext cx="5582700" cy="1262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000" b="1" dirty="0">
                <a:latin typeface="Times New Roman" pitchFamily="18" charset="0"/>
                <a:cs typeface="Times New Roman" pitchFamily="18" charset="0"/>
              </a:rPr>
              <a:t>SERIA                        7-002 </a:t>
            </a:r>
            <a:r>
              <a:rPr lang="en-US" sz="2000" b="1" dirty="0" err="1">
                <a:latin typeface="Times New Roman" pitchFamily="18" charset="0"/>
                <a:cs typeface="Times New Roman" pitchFamily="18" charset="0"/>
              </a:rPr>
              <a:t>deri</a:t>
            </a:r>
            <a:r>
              <a:rPr lang="en-US" sz="2000" b="1" dirty="0">
                <a:latin typeface="Times New Roman" pitchFamily="18" charset="0"/>
                <a:cs typeface="Times New Roman" pitchFamily="18" charset="0"/>
              </a:rPr>
              <a:t> 7- 017 e 7-020</a:t>
            </a:r>
          </a:p>
        </p:txBody>
      </p:sp>
      <p:sp>
        <p:nvSpPr>
          <p:cNvPr id="14" name="Oval 13"/>
          <p:cNvSpPr/>
          <p:nvPr/>
        </p:nvSpPr>
        <p:spPr>
          <a:xfrm>
            <a:off x="750628" y="4810837"/>
            <a:ext cx="4449170" cy="893927"/>
          </a:xfrm>
          <a:prstGeom prst="ellipse">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RHK</a:t>
            </a:r>
          </a:p>
        </p:txBody>
      </p:sp>
      <p:sp>
        <p:nvSpPr>
          <p:cNvPr id="15" name="Oval 14"/>
          <p:cNvSpPr/>
          <p:nvPr/>
        </p:nvSpPr>
        <p:spPr>
          <a:xfrm>
            <a:off x="5308979" y="4954137"/>
            <a:ext cx="5786651" cy="668741"/>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T</a:t>
            </a:r>
            <a:r>
              <a:rPr lang="en-US" b="1" dirty="0">
                <a:latin typeface="Times New Roman"/>
                <a:cs typeface="Times New Roman"/>
              </a:rPr>
              <a:t>Ȅ</a:t>
            </a:r>
            <a:r>
              <a:rPr lang="en-US" b="1" dirty="0">
                <a:latin typeface="Times New Roman" pitchFamily="18" charset="0"/>
                <a:cs typeface="Times New Roman" pitchFamily="18" charset="0"/>
              </a:rPr>
              <a:t> P</a:t>
            </a:r>
            <a:r>
              <a:rPr lang="en-US" b="1" dirty="0">
                <a:latin typeface="Times New Roman"/>
                <a:cs typeface="Times New Roman"/>
              </a:rPr>
              <a:t>Ȅ</a:t>
            </a:r>
            <a:r>
              <a:rPr lang="en-US" b="1" dirty="0">
                <a:latin typeface="Times New Roman" pitchFamily="18" charset="0"/>
                <a:cs typeface="Times New Roman" pitchFamily="18" charset="0"/>
              </a:rPr>
              <a:t>RKOHSHME</a:t>
            </a:r>
          </a:p>
        </p:txBody>
      </p:sp>
      <p:sp>
        <p:nvSpPr>
          <p:cNvPr id="16" name="Right Arrow 15"/>
          <p:cNvSpPr/>
          <p:nvPr/>
        </p:nvSpPr>
        <p:spPr>
          <a:xfrm>
            <a:off x="1306886" y="6043658"/>
            <a:ext cx="401306" cy="232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350930" y="5969745"/>
            <a:ext cx="928048" cy="19106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06886" y="136479"/>
            <a:ext cx="10140287" cy="1255593"/>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                           P</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RPUNIMI  </a:t>
            </a:r>
            <a:r>
              <a:rPr lang="en-US" sz="2000" b="1" dirty="0">
                <a:solidFill>
                  <a:schemeClr val="tx1"/>
                </a:solidFill>
                <a:latin typeface="Times New Roman" pitchFamily="18" charset="0"/>
                <a:cs typeface="Times New Roman" pitchFamily="18" charset="0"/>
              </a:rPr>
              <a:t>ARKIVOR  I </a:t>
            </a:r>
            <a:endParaRPr lang="en-US" sz="2000" b="1" dirty="0" smtClean="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                                     DOKUMENTEVE  TIPOLOGJIKE  </a:t>
            </a:r>
          </a:p>
          <a:p>
            <a:pPr algn="ctr"/>
            <a:r>
              <a:rPr lang="en-US" sz="2000" b="1" dirty="0" smtClean="0">
                <a:solidFill>
                  <a:schemeClr val="tx1"/>
                </a:solidFill>
                <a:latin typeface="Times New Roman" pitchFamily="18" charset="0"/>
                <a:cs typeface="Times New Roman" pitchFamily="18" charset="0"/>
              </a:rPr>
              <a:t>                                              N</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 SISTEMIN E DREJTËSISË</a:t>
            </a:r>
            <a:endParaRPr lang="en-US" sz="2000" b="1" dirty="0">
              <a:solidFill>
                <a:schemeClr val="tx1"/>
              </a:solidFill>
              <a:latin typeface="Times New Roman" pitchFamily="18" charset="0"/>
              <a:cs typeface="Times New Roman" pitchFamily="18" charset="0"/>
            </a:endParaRPr>
          </a:p>
        </p:txBody>
      </p:sp>
      <p:sp>
        <p:nvSpPr>
          <p:cNvPr id="3" name="Oval 2"/>
          <p:cNvSpPr/>
          <p:nvPr/>
        </p:nvSpPr>
        <p:spPr>
          <a:xfrm flipH="1">
            <a:off x="1654750" y="423080"/>
            <a:ext cx="3728908" cy="75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GJYQËSORE</a:t>
            </a:r>
            <a:endParaRPr lang="en-US" sz="2400" dirty="0"/>
          </a:p>
        </p:txBody>
      </p:sp>
    </p:spTree>
    <p:extLst>
      <p:ext uri="{BB962C8B-B14F-4D97-AF65-F5344CB8AC3E}">
        <p14:creationId xmlns:p14="http://schemas.microsoft.com/office/powerpoint/2010/main" val="83773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900719" y="1378424"/>
            <a:ext cx="9877298" cy="9280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Times New Roman" pitchFamily="18" charset="0"/>
                <a:cs typeface="Times New Roman" pitchFamily="18" charset="0"/>
              </a:rPr>
              <a:t>1 JANAR</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FONDI  </a:t>
            </a:r>
            <a:r>
              <a:rPr lang="en-US" sz="2000" b="1" dirty="0">
                <a:latin typeface="Times New Roman" pitchFamily="18" charset="0"/>
                <a:cs typeface="Times New Roman" pitchFamily="18" charset="0"/>
              </a:rPr>
              <a:t>ARKIVOR  </a:t>
            </a:r>
            <a:r>
              <a:rPr lang="en-US" sz="2000" b="1" dirty="0" smtClean="0">
                <a:latin typeface="Times New Roman" pitchFamily="18" charset="0"/>
                <a:cs typeface="Times New Roman" pitchFamily="18" charset="0"/>
              </a:rPr>
              <a:t>TIPOLOGJIK GJYQËSOR    </a:t>
            </a:r>
            <a:r>
              <a:rPr lang="en-US" sz="2000" b="1" dirty="0">
                <a:solidFill>
                  <a:srgbClr val="FFFF00"/>
                </a:solidFill>
                <a:latin typeface="Times New Roman" pitchFamily="18" charset="0"/>
                <a:cs typeface="Times New Roman" pitchFamily="18" charset="0"/>
              </a:rPr>
              <a:t>31 DHJETOR</a:t>
            </a:r>
            <a:r>
              <a:rPr lang="en-US" dirty="0"/>
              <a:t>               </a:t>
            </a:r>
          </a:p>
        </p:txBody>
      </p:sp>
      <p:sp>
        <p:nvSpPr>
          <p:cNvPr id="7" name="Oval 6"/>
          <p:cNvSpPr/>
          <p:nvPr/>
        </p:nvSpPr>
        <p:spPr>
          <a:xfrm>
            <a:off x="1310185" y="341195"/>
            <a:ext cx="10140287" cy="1023582"/>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P</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RPUNIMI  ARKIVOR  I  DOKUMENTEVE  </a:t>
            </a:r>
            <a:r>
              <a:rPr lang="en-US" sz="2000" b="1" dirty="0" smtClean="0">
                <a:solidFill>
                  <a:schemeClr val="tx1"/>
                </a:solidFill>
                <a:latin typeface="Times New Roman" pitchFamily="18" charset="0"/>
                <a:cs typeface="Times New Roman" pitchFamily="18" charset="0"/>
              </a:rPr>
              <a:t>TIPOLOGJIKE  </a:t>
            </a:r>
            <a:r>
              <a:rPr lang="en-US" sz="2000" b="1" dirty="0">
                <a:solidFill>
                  <a:schemeClr val="tx1"/>
                </a:solidFill>
                <a:latin typeface="Times New Roman" pitchFamily="18" charset="0"/>
                <a:cs typeface="Times New Roman" pitchFamily="18" charset="0"/>
              </a:rPr>
              <a:t>N</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SISTEMIN E DREJTËSISË</a:t>
            </a:r>
            <a:endParaRPr lang="en-US" sz="2000" b="1" dirty="0">
              <a:solidFill>
                <a:schemeClr val="tx1"/>
              </a:solidFill>
              <a:latin typeface="Times New Roman" pitchFamily="18" charset="0"/>
              <a:cs typeface="Times New Roman" pitchFamily="18" charset="0"/>
            </a:endParaRPr>
          </a:p>
        </p:txBody>
      </p:sp>
      <p:sp>
        <p:nvSpPr>
          <p:cNvPr id="10" name="Rounded Rectangle 9"/>
          <p:cNvSpPr/>
          <p:nvPr/>
        </p:nvSpPr>
        <p:spPr>
          <a:xfrm>
            <a:off x="1808252" y="2320119"/>
            <a:ext cx="9969765" cy="1228298"/>
          </a:xfrm>
          <a:prstGeom prst="roundRect">
            <a:avLst/>
          </a:prstGeom>
          <a:solidFill>
            <a:schemeClr val="accent1">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2000" b="1" dirty="0">
                <a:solidFill>
                  <a:schemeClr val="tx1"/>
                </a:solidFill>
              </a:rPr>
              <a:t>Vendimin nr.426 datë 14.10.2022</a:t>
            </a:r>
            <a:r>
              <a:rPr lang="sq-AL" sz="2000" b="1" dirty="0" smtClean="0">
                <a:solidFill>
                  <a:schemeClr val="tx1"/>
                </a:solidFill>
              </a:rPr>
              <a:t>”</a:t>
            </a:r>
            <a:r>
              <a:rPr lang="en-US" sz="2000" b="1" dirty="0" smtClean="0">
                <a:solidFill>
                  <a:schemeClr val="tx1"/>
                </a:solidFill>
              </a:rPr>
              <a:t> </a:t>
            </a:r>
            <a:r>
              <a:rPr lang="en-US" sz="2000" b="1" i="1" dirty="0" smtClean="0">
                <a:solidFill>
                  <a:schemeClr val="tx1"/>
                </a:solidFill>
              </a:rPr>
              <a:t>(</a:t>
            </a:r>
            <a:r>
              <a:rPr lang="en-US" sz="2000" b="1" i="1" dirty="0" err="1" smtClean="0">
                <a:solidFill>
                  <a:schemeClr val="tx1"/>
                </a:solidFill>
              </a:rPr>
              <a:t>i</a:t>
            </a:r>
            <a:r>
              <a:rPr lang="en-US" sz="2000" b="1" i="1" dirty="0" smtClean="0">
                <a:solidFill>
                  <a:schemeClr val="tx1"/>
                </a:solidFill>
              </a:rPr>
              <a:t> </a:t>
            </a:r>
            <a:r>
              <a:rPr lang="en-US" sz="2000" b="1" i="1" dirty="0" err="1" smtClean="0">
                <a:solidFill>
                  <a:schemeClr val="tx1"/>
                </a:solidFill>
              </a:rPr>
              <a:t>ndryshuar</a:t>
            </a:r>
            <a:r>
              <a:rPr lang="en-US" sz="2000" b="1" i="1" dirty="0" smtClean="0">
                <a:solidFill>
                  <a:schemeClr val="tx1"/>
                </a:solidFill>
              </a:rPr>
              <a:t>)</a:t>
            </a:r>
            <a:r>
              <a:rPr lang="sq-AL" sz="2000" b="1" i="1" dirty="0" smtClean="0">
                <a:solidFill>
                  <a:schemeClr val="tx1"/>
                </a:solidFill>
              </a:rPr>
              <a:t> </a:t>
            </a:r>
            <a:r>
              <a:rPr lang="sq-AL" sz="2000" b="1" dirty="0">
                <a:solidFill>
                  <a:schemeClr val="tx1"/>
                </a:solidFill>
              </a:rPr>
              <a:t>Për miratimin e listave tip me afatet e ruajtjes së dokumenteve gjyqësore që arkivohen nga Gjykatat” </a:t>
            </a:r>
            <a:r>
              <a:rPr lang="en-US" sz="2000" b="1" dirty="0" err="1">
                <a:solidFill>
                  <a:schemeClr val="tx1"/>
                </a:solidFill>
              </a:rPr>
              <a:t>i</a:t>
            </a:r>
            <a:r>
              <a:rPr lang="sq-AL" sz="2000" b="1" dirty="0" smtClean="0">
                <a:solidFill>
                  <a:schemeClr val="tx1"/>
                </a:solidFill>
              </a:rPr>
              <a:t> </a:t>
            </a:r>
            <a:r>
              <a:rPr lang="sq-AL" sz="2000" b="1" dirty="0">
                <a:solidFill>
                  <a:schemeClr val="tx1"/>
                </a:solidFill>
              </a:rPr>
              <a:t>Këshillit të Lartë Gjyqësor</a:t>
            </a:r>
            <a:endParaRPr lang="en-US" sz="2000" b="1" dirty="0">
              <a:solidFill>
                <a:schemeClr val="tx1"/>
              </a:solidFill>
              <a:latin typeface="Times New Roman" pitchFamily="18" charset="0"/>
              <a:cs typeface="Times New Roman" pitchFamily="18" charset="0"/>
            </a:endParaRPr>
          </a:p>
        </p:txBody>
      </p:sp>
      <p:sp>
        <p:nvSpPr>
          <p:cNvPr id="14" name="Oval 13"/>
          <p:cNvSpPr/>
          <p:nvPr/>
        </p:nvSpPr>
        <p:spPr>
          <a:xfrm>
            <a:off x="719686" y="3892216"/>
            <a:ext cx="11260477" cy="2558265"/>
          </a:xfrm>
          <a:prstGeom prst="ellipse">
            <a:avLst/>
          </a:prstGeom>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8" name="Oval 17"/>
          <p:cNvSpPr/>
          <p:nvPr/>
        </p:nvSpPr>
        <p:spPr>
          <a:xfrm>
            <a:off x="380144" y="136479"/>
            <a:ext cx="11067029" cy="1255593"/>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                                            P</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RPUNIMI  </a:t>
            </a:r>
            <a:r>
              <a:rPr lang="en-US" sz="2000" b="1" dirty="0">
                <a:solidFill>
                  <a:schemeClr val="tx1"/>
                </a:solidFill>
                <a:latin typeface="Times New Roman" pitchFamily="18" charset="0"/>
                <a:cs typeface="Times New Roman" pitchFamily="18" charset="0"/>
              </a:rPr>
              <a:t>ARKIVOR  I </a:t>
            </a:r>
            <a:endParaRPr lang="en-US" sz="2000" b="1" dirty="0" smtClean="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                                                         DOKUMENTEVE  TIPOLOGJIKE  </a:t>
            </a:r>
          </a:p>
          <a:p>
            <a:pPr algn="ctr"/>
            <a:r>
              <a:rPr lang="en-US" sz="2000" b="1" dirty="0" smtClean="0">
                <a:solidFill>
                  <a:schemeClr val="tx1"/>
                </a:solidFill>
                <a:latin typeface="Times New Roman" pitchFamily="18" charset="0"/>
                <a:cs typeface="Times New Roman" pitchFamily="18" charset="0"/>
              </a:rPr>
              <a:t>                                                    N</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 SISTEMIN E DREJTËSISË</a:t>
            </a:r>
            <a:endParaRPr lang="en-US" sz="2000" b="1" dirty="0">
              <a:solidFill>
                <a:schemeClr val="tx1"/>
              </a:solidFill>
              <a:latin typeface="Times New Roman" pitchFamily="18" charset="0"/>
              <a:cs typeface="Times New Roman" pitchFamily="18" charset="0"/>
            </a:endParaRPr>
          </a:p>
        </p:txBody>
      </p:sp>
      <p:sp>
        <p:nvSpPr>
          <p:cNvPr id="3" name="Oval 2"/>
          <p:cNvSpPr/>
          <p:nvPr/>
        </p:nvSpPr>
        <p:spPr>
          <a:xfrm flipH="1">
            <a:off x="986319" y="423080"/>
            <a:ext cx="3986373" cy="75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GJYQËSORE</a:t>
            </a:r>
            <a:endParaRPr lang="en-US" sz="2400" dirty="0"/>
          </a:p>
        </p:txBody>
      </p:sp>
      <p:sp>
        <p:nvSpPr>
          <p:cNvPr id="2" name="Rounded Rectangle 1"/>
          <p:cNvSpPr/>
          <p:nvPr/>
        </p:nvSpPr>
        <p:spPr>
          <a:xfrm>
            <a:off x="1605325" y="4739298"/>
            <a:ext cx="2193610" cy="723331"/>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r>
              <a:rPr lang="en-US" sz="2400" b="1" dirty="0" smtClean="0"/>
              <a:t>.   CIVILE</a:t>
            </a:r>
            <a:endParaRPr lang="en-US" sz="2400" b="1" dirty="0"/>
          </a:p>
        </p:txBody>
      </p:sp>
      <p:sp>
        <p:nvSpPr>
          <p:cNvPr id="19" name="Rounded Rectangle 18"/>
          <p:cNvSpPr/>
          <p:nvPr/>
        </p:nvSpPr>
        <p:spPr>
          <a:xfrm>
            <a:off x="4089610" y="4150759"/>
            <a:ext cx="2260315" cy="626724"/>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    </a:t>
            </a:r>
            <a:r>
              <a:rPr lang="en-US" sz="2400" b="1" dirty="0" smtClean="0"/>
              <a:t>PENALE</a:t>
            </a:r>
            <a:endParaRPr lang="en-US" sz="2400" b="1" dirty="0"/>
          </a:p>
        </p:txBody>
      </p:sp>
      <p:sp>
        <p:nvSpPr>
          <p:cNvPr id="20" name="Rounded Rectangle 19"/>
          <p:cNvSpPr/>
          <p:nvPr/>
        </p:nvSpPr>
        <p:spPr>
          <a:xfrm>
            <a:off x="3798215" y="5462629"/>
            <a:ext cx="2716116" cy="555804"/>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3. </a:t>
            </a:r>
            <a:r>
              <a:rPr lang="en-US" sz="2000" b="1" dirty="0" smtClean="0"/>
              <a:t>ADMINISTRATIVE</a:t>
            </a:r>
            <a:endParaRPr lang="en-US" sz="2000" b="1" dirty="0"/>
          </a:p>
        </p:txBody>
      </p:sp>
      <p:sp>
        <p:nvSpPr>
          <p:cNvPr id="21" name="Rounded Rectangle 20"/>
          <p:cNvSpPr/>
          <p:nvPr/>
        </p:nvSpPr>
        <p:spPr>
          <a:xfrm>
            <a:off x="6793134" y="4238473"/>
            <a:ext cx="1868479" cy="626724"/>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4. </a:t>
            </a:r>
            <a:r>
              <a:rPr lang="en-US" sz="2000" b="1" dirty="0" smtClean="0"/>
              <a:t>TREGTARE</a:t>
            </a:r>
            <a:endParaRPr lang="en-US" sz="2000" b="1" dirty="0"/>
          </a:p>
        </p:txBody>
      </p:sp>
      <p:sp>
        <p:nvSpPr>
          <p:cNvPr id="22" name="Rounded Rectangle 21"/>
          <p:cNvSpPr/>
          <p:nvPr/>
        </p:nvSpPr>
        <p:spPr>
          <a:xfrm>
            <a:off x="6722613" y="5441967"/>
            <a:ext cx="2009519" cy="558255"/>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5. </a:t>
            </a:r>
            <a:r>
              <a:rPr lang="en-US" sz="2000" b="1" dirty="0" smtClean="0"/>
              <a:t>GJ. LARTË</a:t>
            </a:r>
            <a:endParaRPr lang="en-US" sz="2000" b="1" dirty="0"/>
          </a:p>
        </p:txBody>
      </p:sp>
      <p:sp>
        <p:nvSpPr>
          <p:cNvPr id="23" name="Rounded Rectangle 22"/>
          <p:cNvSpPr/>
          <p:nvPr/>
        </p:nvSpPr>
        <p:spPr>
          <a:xfrm>
            <a:off x="8940414" y="4831728"/>
            <a:ext cx="2558266" cy="679243"/>
          </a:xfrm>
          <a:prstGeom prst="roundRect">
            <a:avLst/>
          </a:prstGeom>
          <a:solidFill>
            <a:srgbClr val="92D05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6. </a:t>
            </a:r>
            <a:r>
              <a:rPr lang="en-US" sz="2000" b="1" dirty="0" smtClean="0"/>
              <a:t>REGJISTRA</a:t>
            </a:r>
            <a:endParaRPr lang="en-US" sz="2000" b="1" dirty="0"/>
          </a:p>
        </p:txBody>
      </p:sp>
      <p:sp>
        <p:nvSpPr>
          <p:cNvPr id="4" name="Down Arrow 3"/>
          <p:cNvSpPr/>
          <p:nvPr/>
        </p:nvSpPr>
        <p:spPr>
          <a:xfrm rot="536441">
            <a:off x="1189443" y="650079"/>
            <a:ext cx="500885" cy="459234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365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976044" y="1786781"/>
            <a:ext cx="10801973" cy="122254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Times New Roman" pitchFamily="18" charset="0"/>
                <a:cs typeface="Times New Roman" pitchFamily="18" charset="0"/>
              </a:rPr>
              <a:t>1 JANAR</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FONDI  </a:t>
            </a:r>
            <a:r>
              <a:rPr lang="en-US" sz="2000" b="1" dirty="0">
                <a:latin typeface="Times New Roman" pitchFamily="18" charset="0"/>
                <a:cs typeface="Times New Roman" pitchFamily="18" charset="0"/>
              </a:rPr>
              <a:t>ARKIVOR  </a:t>
            </a:r>
            <a:r>
              <a:rPr lang="en-US" sz="2000" b="1" dirty="0" smtClean="0">
                <a:latin typeface="Times New Roman" pitchFamily="18" charset="0"/>
                <a:cs typeface="Times New Roman" pitchFamily="18" charset="0"/>
              </a:rPr>
              <a:t>TIPOLOGJIK GJYQËSOR    </a:t>
            </a:r>
            <a:r>
              <a:rPr lang="en-US" sz="2000" b="1" dirty="0">
                <a:solidFill>
                  <a:srgbClr val="FFFF00"/>
                </a:solidFill>
                <a:latin typeface="Times New Roman" pitchFamily="18" charset="0"/>
                <a:cs typeface="Times New Roman" pitchFamily="18" charset="0"/>
              </a:rPr>
              <a:t>31 DHJETOR</a:t>
            </a:r>
            <a:r>
              <a:rPr lang="en-US" dirty="0"/>
              <a:t>               </a:t>
            </a:r>
          </a:p>
        </p:txBody>
      </p:sp>
      <p:sp>
        <p:nvSpPr>
          <p:cNvPr id="7" name="Oval 6"/>
          <p:cNvSpPr/>
          <p:nvPr/>
        </p:nvSpPr>
        <p:spPr>
          <a:xfrm>
            <a:off x="770562" y="341195"/>
            <a:ext cx="11007455" cy="1528702"/>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                              P</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RPUNIMI  </a:t>
            </a:r>
            <a:r>
              <a:rPr lang="en-US" sz="2000" b="1" dirty="0">
                <a:solidFill>
                  <a:schemeClr val="tx1"/>
                </a:solidFill>
                <a:latin typeface="Times New Roman" pitchFamily="18" charset="0"/>
                <a:cs typeface="Times New Roman" pitchFamily="18" charset="0"/>
              </a:rPr>
              <a:t>ARKIVOR  I  </a:t>
            </a:r>
            <a:r>
              <a:rPr lang="en-US" sz="2000" b="1" dirty="0" smtClean="0">
                <a:solidFill>
                  <a:schemeClr val="tx1"/>
                </a:solidFill>
                <a:latin typeface="Times New Roman" pitchFamily="18" charset="0"/>
                <a:cs typeface="Times New Roman" pitchFamily="18" charset="0"/>
              </a:rPr>
              <a:t>DOKUMENTEVE  </a:t>
            </a:r>
          </a:p>
          <a:p>
            <a:pPr algn="ctr"/>
            <a:r>
              <a:rPr lang="en-US" sz="2000" b="1" dirty="0" smtClean="0">
                <a:solidFill>
                  <a:schemeClr val="tx1"/>
                </a:solidFill>
                <a:latin typeface="Times New Roman" pitchFamily="18" charset="0"/>
                <a:cs typeface="Times New Roman" pitchFamily="18" charset="0"/>
              </a:rPr>
              <a:t>                                 TIPOLOGJIKE  </a:t>
            </a:r>
            <a:r>
              <a:rPr lang="en-US" sz="2000" b="1" dirty="0">
                <a:solidFill>
                  <a:schemeClr val="tx1"/>
                </a:solidFill>
                <a:latin typeface="Times New Roman" pitchFamily="18" charset="0"/>
                <a:cs typeface="Times New Roman" pitchFamily="18" charset="0"/>
              </a:rPr>
              <a:t>N</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SISTEMIN E DREJTËSISË</a:t>
            </a:r>
            <a:endParaRPr lang="en-US" sz="2000" b="1" dirty="0">
              <a:solidFill>
                <a:schemeClr val="tx1"/>
              </a:solidFill>
              <a:latin typeface="Times New Roman" pitchFamily="18" charset="0"/>
              <a:cs typeface="Times New Roman" pitchFamily="18" charset="0"/>
            </a:endParaRPr>
          </a:p>
        </p:txBody>
      </p:sp>
      <p:sp>
        <p:nvSpPr>
          <p:cNvPr id="8" name="Rectangle 7"/>
          <p:cNvSpPr/>
          <p:nvPr/>
        </p:nvSpPr>
        <p:spPr>
          <a:xfrm>
            <a:off x="1187354" y="3036626"/>
            <a:ext cx="10590663" cy="1187354"/>
          </a:xfrm>
          <a:prstGeom prst="rect">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sq-AL" sz="2000" b="1" dirty="0">
                <a:latin typeface="Times New Roman" pitchFamily="18" charset="0"/>
                <a:cs typeface="Times New Roman" pitchFamily="18" charset="0"/>
              </a:rPr>
              <a:t>Me dokumentacion arkivor </a:t>
            </a:r>
            <a:r>
              <a:rPr lang="en-US" sz="2000" b="1" dirty="0" err="1" smtClean="0">
                <a:latin typeface="Times New Roman" pitchFamily="18" charset="0"/>
                <a:cs typeface="Times New Roman" pitchFamily="18" charset="0"/>
              </a:rPr>
              <a:t>tipologjik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gjyqësor</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kuptohet ç</a:t>
            </a:r>
            <a:r>
              <a:rPr lang="en-US" sz="2000" b="1" dirty="0">
                <a:latin typeface="Times New Roman" pitchFamily="18" charset="0"/>
                <a:cs typeface="Times New Roman" pitchFamily="18" charset="0"/>
              </a:rPr>
              <a:t>do </a:t>
            </a:r>
            <a:r>
              <a:rPr lang="sq-AL" sz="2000" b="1" dirty="0" smtClean="0">
                <a:latin typeface="Times New Roman" pitchFamily="18" charset="0"/>
                <a:cs typeface="Times New Roman" pitchFamily="18" charset="0"/>
              </a:rPr>
              <a:t>akt</a:t>
            </a:r>
            <a:r>
              <a:rPr lang="en-US" sz="2000" b="1" dirty="0" smtClean="0">
                <a:latin typeface="Times New Roman" pitchFamily="18" charset="0"/>
                <a:cs typeface="Times New Roman" pitchFamily="18" charset="0"/>
              </a:rPr>
              <a:t> e </a:t>
            </a:r>
            <a:r>
              <a:rPr lang="en-US" sz="2000" b="1" dirty="0" err="1" smtClean="0">
                <a:latin typeface="Times New Roman" pitchFamily="18" charset="0"/>
                <a:cs typeface="Times New Roman" pitchFamily="18" charset="0"/>
              </a:rPr>
              <a:t>fakt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dokumetar</a:t>
            </a:r>
            <a:r>
              <a:rPr lang="en-US" sz="2000" b="1" dirty="0" smtClean="0">
                <a:latin typeface="Times New Roman" pitchFamily="18" charset="0"/>
                <a:cs typeface="Times New Roman" pitchFamily="18" charset="0"/>
              </a:rPr>
              <a:t> </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n</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funksion t</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njȅ </a:t>
            </a:r>
            <a:r>
              <a:rPr lang="en-US" sz="2000" b="1" dirty="0" err="1" smtClean="0">
                <a:latin typeface="Times New Roman" pitchFamily="18" charset="0"/>
                <a:cs typeface="Times New Roman" pitchFamily="18" charset="0"/>
              </a:rPr>
              <a:t>gjykimi</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tȅ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kr</a:t>
            </a:r>
            <a:r>
              <a:rPr lang="sq-AL" sz="2000" b="1" dirty="0">
                <a:latin typeface="Times New Roman" pitchFamily="18" charset="0"/>
                <a:cs typeface="Times New Roman" pitchFamily="18" charset="0"/>
              </a:rPr>
              <a:t>yer gjatȅ veprimtaris</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s</a:t>
            </a:r>
            <a:r>
              <a:rPr lang="en-US" sz="2000" b="1" dirty="0">
                <a:latin typeface="Times New Roman" pitchFamily="18" charset="0"/>
                <a:cs typeface="Times New Roman" pitchFamily="18" charset="0"/>
              </a:rPr>
              <a:t>ë </a:t>
            </a:r>
            <a:r>
              <a:rPr lang="en-US" sz="2000" b="1" dirty="0" err="1">
                <a:latin typeface="Times New Roman" pitchFamily="18" charset="0"/>
                <a:cs typeface="Times New Roman" pitchFamily="18" charset="0"/>
              </a:rPr>
              <a:t>një</a:t>
            </a:r>
            <a:r>
              <a:rPr lang="en-US" sz="2000" b="1" dirty="0">
                <a:latin typeface="Times New Roman" pitchFamily="18" charset="0"/>
                <a:cs typeface="Times New Roman" pitchFamily="18" charset="0"/>
              </a:rPr>
              <a:t> </a:t>
            </a:r>
            <a:r>
              <a:rPr lang="sq-AL" sz="2000" b="1" dirty="0">
                <a:latin typeface="Times New Roman" pitchFamily="18" charset="0"/>
                <a:cs typeface="Times New Roman" pitchFamily="18" charset="0"/>
              </a:rPr>
              <a:t>fond-krijuesi</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gjyqësorë</a:t>
            </a:r>
            <a:r>
              <a:rPr lang="en-US" sz="2000" b="1" dirty="0" smtClean="0">
                <a:latin typeface="Times New Roman" pitchFamily="18" charset="0"/>
                <a:cs typeface="Times New Roman" pitchFamily="18" charset="0"/>
              </a:rPr>
              <a:t> </a:t>
            </a:r>
            <a:r>
              <a:rPr lang="sq-AL"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algn="ctr"/>
            <a:endParaRPr lang="en-US" dirty="0"/>
          </a:p>
        </p:txBody>
      </p:sp>
      <p:sp>
        <p:nvSpPr>
          <p:cNvPr id="10" name="Rounded Rectangle 9"/>
          <p:cNvSpPr/>
          <p:nvPr/>
        </p:nvSpPr>
        <p:spPr>
          <a:xfrm>
            <a:off x="3220871" y="4544703"/>
            <a:ext cx="8557146" cy="1691709"/>
          </a:xfrm>
          <a:prstGeom prst="roundRect">
            <a:avLst/>
          </a:prstGeom>
          <a:solidFill>
            <a:schemeClr val="accent1">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2000" b="1" dirty="0">
                <a:solidFill>
                  <a:schemeClr val="tx1"/>
                </a:solidFill>
              </a:rPr>
              <a:t>Vendimin nr.426 datë 14.10.2022</a:t>
            </a:r>
            <a:r>
              <a:rPr lang="sq-AL" sz="2000" b="1" dirty="0" smtClean="0">
                <a:solidFill>
                  <a:schemeClr val="tx1"/>
                </a:solidFill>
              </a:rPr>
              <a:t>”</a:t>
            </a:r>
            <a:r>
              <a:rPr lang="en-US" sz="2000" b="1" dirty="0" smtClean="0">
                <a:solidFill>
                  <a:schemeClr val="tx1"/>
                </a:solidFill>
              </a:rPr>
              <a:t> </a:t>
            </a:r>
            <a:r>
              <a:rPr lang="en-US" sz="2000" b="1" i="1" dirty="0" smtClean="0">
                <a:solidFill>
                  <a:schemeClr val="tx1"/>
                </a:solidFill>
              </a:rPr>
              <a:t>(</a:t>
            </a:r>
            <a:r>
              <a:rPr lang="en-US" sz="2000" b="1" i="1" dirty="0" err="1" smtClean="0">
                <a:solidFill>
                  <a:schemeClr val="tx1"/>
                </a:solidFill>
              </a:rPr>
              <a:t>i</a:t>
            </a:r>
            <a:r>
              <a:rPr lang="en-US" sz="2000" b="1" i="1" dirty="0" smtClean="0">
                <a:solidFill>
                  <a:schemeClr val="tx1"/>
                </a:solidFill>
              </a:rPr>
              <a:t> </a:t>
            </a:r>
            <a:r>
              <a:rPr lang="en-US" sz="2000" b="1" i="1" dirty="0" err="1" smtClean="0">
                <a:solidFill>
                  <a:schemeClr val="tx1"/>
                </a:solidFill>
              </a:rPr>
              <a:t>ndryshuar</a:t>
            </a:r>
            <a:r>
              <a:rPr lang="en-US" sz="2000" b="1" i="1" dirty="0" smtClean="0">
                <a:solidFill>
                  <a:schemeClr val="tx1"/>
                </a:solidFill>
              </a:rPr>
              <a:t>)</a:t>
            </a:r>
            <a:r>
              <a:rPr lang="sq-AL" sz="2000" b="1" i="1" dirty="0" smtClean="0">
                <a:solidFill>
                  <a:schemeClr val="tx1"/>
                </a:solidFill>
              </a:rPr>
              <a:t> </a:t>
            </a:r>
            <a:r>
              <a:rPr lang="sq-AL" sz="2000" b="1" dirty="0">
                <a:solidFill>
                  <a:schemeClr val="tx1"/>
                </a:solidFill>
              </a:rPr>
              <a:t>Për miratimin e listave tip me afatet e ruajtjes së dokumenteve gjyqësore që arkivohen nga Gjykatat” të Këshillit të Lartë </a:t>
            </a:r>
            <a:r>
              <a:rPr lang="sq-AL" sz="2000" b="1" dirty="0" smtClean="0">
                <a:solidFill>
                  <a:schemeClr val="tx1"/>
                </a:solidFill>
              </a:rPr>
              <a:t>Gjyqësor</a:t>
            </a:r>
            <a:r>
              <a:rPr lang="en-US" sz="2000" b="1" dirty="0" smtClean="0">
                <a:solidFill>
                  <a:schemeClr val="tx1"/>
                </a:solidFill>
              </a:rPr>
              <a:t>(</a:t>
            </a:r>
            <a:r>
              <a:rPr lang="sq-AL" sz="2000" b="1" i="1" dirty="0"/>
              <a:t>(Ndryshuar me vendimin nr. 24, datë 24.01.2024</a:t>
            </a:r>
            <a:r>
              <a:rPr lang="sq-AL" sz="2000" b="1" i="1" dirty="0" smtClean="0"/>
              <a:t>)</a:t>
            </a:r>
            <a:r>
              <a:rPr lang="en-US" sz="2000" b="1" i="1" dirty="0" smtClean="0"/>
              <a:t> </a:t>
            </a:r>
            <a:endParaRPr lang="en-US" sz="2000" dirty="0"/>
          </a:p>
          <a:p>
            <a:endParaRPr lang="en-US" sz="2000" b="1" dirty="0">
              <a:solidFill>
                <a:schemeClr val="tx1"/>
              </a:solidFill>
              <a:latin typeface="Times New Roman" pitchFamily="18" charset="0"/>
              <a:cs typeface="Times New Roman" pitchFamily="18" charset="0"/>
            </a:endParaRPr>
          </a:p>
        </p:txBody>
      </p:sp>
      <p:sp>
        <p:nvSpPr>
          <p:cNvPr id="11" name="Rectangle 10"/>
          <p:cNvSpPr/>
          <p:nvPr/>
        </p:nvSpPr>
        <p:spPr>
          <a:xfrm>
            <a:off x="410966" y="4890499"/>
            <a:ext cx="230493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ORJENTIMI:</a:t>
            </a:r>
          </a:p>
        </p:txBody>
      </p:sp>
      <p:sp>
        <p:nvSpPr>
          <p:cNvPr id="12" name="Right Arrow 11"/>
          <p:cNvSpPr/>
          <p:nvPr/>
        </p:nvSpPr>
        <p:spPr>
          <a:xfrm>
            <a:off x="2681785" y="5172193"/>
            <a:ext cx="573206" cy="436728"/>
          </a:xfrm>
          <a:prstGeom prst="rightArrow">
            <a:avLst>
              <a:gd name="adj1" fmla="val 50000"/>
              <a:gd name="adj2" fmla="val 46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flipH="1">
            <a:off x="1099332" y="688368"/>
            <a:ext cx="3452119" cy="873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GJYQËSORE</a:t>
            </a:r>
            <a:endParaRPr lang="en-US" sz="2400" dirty="0"/>
          </a:p>
        </p:txBody>
      </p:sp>
    </p:spTree>
    <p:extLst>
      <p:ext uri="{BB962C8B-B14F-4D97-AF65-F5344CB8AC3E}">
        <p14:creationId xmlns:p14="http://schemas.microsoft.com/office/powerpoint/2010/main" val="2690461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08916" y="246580"/>
            <a:ext cx="10455566" cy="935334"/>
          </a:xfrm>
          <a:prstGeom prst="ellipse">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 </a:t>
            </a:r>
            <a:r>
              <a:rPr lang="en-US" sz="2400" b="1" dirty="0" smtClean="0">
                <a:solidFill>
                  <a:schemeClr val="bg1"/>
                </a:solidFill>
              </a:rPr>
              <a:t>DOKUMENTE GJYQËSORE ME RËNDESI </a:t>
            </a:r>
            <a:r>
              <a:rPr lang="en-US" sz="2400" b="1" dirty="0">
                <a:solidFill>
                  <a:schemeClr val="bg1"/>
                </a:solidFill>
              </a:rPr>
              <a:t>HISTORIKE </a:t>
            </a:r>
            <a:r>
              <a:rPr lang="en-US" sz="2400" b="1" dirty="0" smtClean="0">
                <a:solidFill>
                  <a:schemeClr val="bg1"/>
                </a:solidFill>
              </a:rPr>
              <a:t>KMBETARE        (</a:t>
            </a:r>
            <a:r>
              <a:rPr lang="en-US" sz="2400" b="1" dirty="0">
                <a:solidFill>
                  <a:schemeClr val="bg1"/>
                </a:solidFill>
              </a:rPr>
              <a:t>RHK)</a:t>
            </a:r>
          </a:p>
        </p:txBody>
      </p:sp>
      <p:sp>
        <p:nvSpPr>
          <p:cNvPr id="2" name="Right Arrow 1"/>
          <p:cNvSpPr/>
          <p:nvPr/>
        </p:nvSpPr>
        <p:spPr>
          <a:xfrm>
            <a:off x="1530849" y="1150705"/>
            <a:ext cx="10130320" cy="821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ANEKSI 1.     </a:t>
            </a:r>
            <a:r>
              <a:rPr lang="en-US" sz="2000" b="1" dirty="0" smtClean="0"/>
              <a:t>CIVILE (RHK)    SERIA  1-001; 1-002; 1-003;  1-004 .</a:t>
            </a:r>
            <a:endParaRPr lang="en-US" sz="2000" b="1" dirty="0"/>
          </a:p>
        </p:txBody>
      </p:sp>
      <p:sp>
        <p:nvSpPr>
          <p:cNvPr id="16" name="Right Arrow 15"/>
          <p:cNvSpPr/>
          <p:nvPr/>
        </p:nvSpPr>
        <p:spPr>
          <a:xfrm>
            <a:off x="678094" y="1972638"/>
            <a:ext cx="5393933" cy="884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ANEKSI 2</a:t>
            </a:r>
            <a:r>
              <a:rPr lang="en-US" sz="2000" b="1" dirty="0" smtClean="0"/>
              <a:t> .   PENALE (RHK)    SERIA  2-001; </a:t>
            </a:r>
            <a:endParaRPr lang="en-US" sz="2000" b="1" dirty="0"/>
          </a:p>
        </p:txBody>
      </p:sp>
      <p:sp>
        <p:nvSpPr>
          <p:cNvPr id="17" name="Right Arrow 16"/>
          <p:cNvSpPr/>
          <p:nvPr/>
        </p:nvSpPr>
        <p:spPr>
          <a:xfrm>
            <a:off x="1458929" y="2609636"/>
            <a:ext cx="9328935" cy="1571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solidFill>
                  <a:srgbClr val="FFFF00"/>
                </a:solidFill>
              </a:rPr>
              <a:t>ANEKSI 4</a:t>
            </a:r>
            <a:r>
              <a:rPr lang="en-US" sz="2000" b="1" dirty="0" smtClean="0"/>
              <a:t> .</a:t>
            </a:r>
            <a:r>
              <a:rPr lang="en-US" sz="2000" b="1" dirty="0" smtClean="0">
                <a:latin typeface="Times New Roman" panose="02020603050405020304" pitchFamily="18" charset="0"/>
                <a:cs typeface="Times New Roman" panose="02020603050405020304" pitchFamily="18" charset="0"/>
              </a:rPr>
              <a:t> </a:t>
            </a:r>
            <a:r>
              <a:rPr lang="sq-AL" sz="2000" dirty="0">
                <a:latin typeface="Times New Roman" panose="02020603050405020304" pitchFamily="18" charset="0"/>
                <a:cs typeface="Times New Roman" panose="02020603050405020304" pitchFamily="18" charset="0"/>
              </a:rPr>
              <a:t>TREGTARE</a:t>
            </a:r>
            <a:r>
              <a:rPr lang="sq-AL"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smtClean="0"/>
              <a:t>SERIA 4-001 </a:t>
            </a:r>
          </a:p>
          <a:p>
            <a:pPr algn="ctr"/>
            <a:r>
              <a:rPr lang="en-US" sz="2000" b="1" dirty="0" smtClean="0"/>
              <a:t>(</a:t>
            </a:r>
            <a:r>
              <a:rPr lang="sq-AL" sz="2000" dirty="0"/>
              <a:t>Padi për mbrojtjen e pronësisë </a:t>
            </a:r>
            <a:r>
              <a:rPr lang="sq-AL" sz="2000" dirty="0" smtClean="0"/>
              <a:t>intelektuale/industrial</a:t>
            </a:r>
            <a:r>
              <a:rPr lang="en-US" sz="2000" dirty="0" smtClean="0"/>
              <a:t>)</a:t>
            </a:r>
            <a:endParaRPr lang="en-US" sz="2000" b="1" dirty="0"/>
          </a:p>
          <a:p>
            <a:pPr algn="ctr"/>
            <a:r>
              <a:rPr lang="en-US" sz="2000" b="1" dirty="0" smtClean="0"/>
              <a:t>  </a:t>
            </a:r>
            <a:endParaRPr lang="en-US" sz="2000" b="1" dirty="0"/>
          </a:p>
        </p:txBody>
      </p:sp>
      <p:sp>
        <p:nvSpPr>
          <p:cNvPr id="18" name="Right Arrow 17"/>
          <p:cNvSpPr/>
          <p:nvPr/>
        </p:nvSpPr>
        <p:spPr>
          <a:xfrm>
            <a:off x="6110126" y="1900718"/>
            <a:ext cx="5766269" cy="976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a:p>
            <a:pPr algn="ctr"/>
            <a:r>
              <a:rPr lang="en-US" sz="2000" b="1" dirty="0">
                <a:solidFill>
                  <a:srgbClr val="FFFF00"/>
                </a:solidFill>
              </a:rPr>
              <a:t>ANEKSI 3</a:t>
            </a:r>
            <a:r>
              <a:rPr lang="en-US" sz="2000" b="1" dirty="0"/>
              <a:t> . </a:t>
            </a:r>
            <a:r>
              <a:rPr lang="en-US" sz="2000" b="1" dirty="0" smtClean="0"/>
              <a:t>ADMINIST</a:t>
            </a:r>
            <a:r>
              <a:rPr lang="sq-AL" sz="2000" b="1" dirty="0" smtClean="0"/>
              <a:t>RATIVE</a:t>
            </a:r>
            <a:r>
              <a:rPr lang="en-US" sz="2000" b="1" dirty="0" smtClean="0"/>
              <a:t>   SERIA 3-001</a:t>
            </a:r>
            <a:endParaRPr lang="en-US" sz="2000" b="1" dirty="0"/>
          </a:p>
          <a:p>
            <a:pPr algn="ctr"/>
            <a:r>
              <a:rPr lang="en-US" sz="2000" b="1" dirty="0" smtClean="0"/>
              <a:t>  </a:t>
            </a:r>
            <a:endParaRPr lang="en-US" sz="2000" b="1" dirty="0"/>
          </a:p>
        </p:txBody>
      </p:sp>
      <p:sp>
        <p:nvSpPr>
          <p:cNvPr id="19" name="Right Arrow 18"/>
          <p:cNvSpPr/>
          <p:nvPr/>
        </p:nvSpPr>
        <p:spPr>
          <a:xfrm>
            <a:off x="1130157" y="3626777"/>
            <a:ext cx="10784339" cy="1972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solidFill>
                  <a:srgbClr val="FFFF00"/>
                </a:solidFill>
              </a:rPr>
              <a:t>ANEKSI 5 </a:t>
            </a:r>
            <a:r>
              <a:rPr lang="en-US" sz="2000" b="1" dirty="0" smtClean="0"/>
              <a:t>. </a:t>
            </a:r>
            <a:r>
              <a:rPr lang="sq-AL" sz="2000" b="1" dirty="0"/>
              <a:t>GJYKATËS SË APELIT TË DEPOZITUARA NË GJYKATËN E SHKALLËS SE PARË</a:t>
            </a:r>
            <a:endParaRPr lang="en-US" sz="2000" b="1" dirty="0"/>
          </a:p>
          <a:p>
            <a:pPr algn="ctr"/>
            <a:r>
              <a:rPr lang="en-US" sz="2000" b="1" dirty="0" smtClean="0"/>
              <a:t> SERIA 5-001(</a:t>
            </a:r>
            <a:r>
              <a:rPr lang="sq-AL" sz="2000" dirty="0"/>
              <a:t>Ruhen për të njëjtën kohë si çështjet me të njëjtin objekt </a:t>
            </a:r>
            <a:r>
              <a:rPr lang="sq-AL" sz="2000" dirty="0" smtClean="0"/>
              <a:t>padie</a:t>
            </a:r>
            <a:r>
              <a:rPr lang="en-US" sz="2000" dirty="0" smtClean="0"/>
              <a:t>)</a:t>
            </a:r>
            <a:endParaRPr lang="en-US" sz="2000" b="1" dirty="0"/>
          </a:p>
          <a:p>
            <a:pPr algn="ctr"/>
            <a:r>
              <a:rPr lang="en-US" sz="2000" b="1" dirty="0" smtClean="0"/>
              <a:t>  </a:t>
            </a:r>
            <a:endParaRPr lang="en-US" sz="2000" b="1" dirty="0"/>
          </a:p>
        </p:txBody>
      </p:sp>
      <p:sp>
        <p:nvSpPr>
          <p:cNvPr id="20" name="Right Arrow 19"/>
          <p:cNvSpPr/>
          <p:nvPr/>
        </p:nvSpPr>
        <p:spPr>
          <a:xfrm>
            <a:off x="1130157" y="5147353"/>
            <a:ext cx="10109771" cy="1561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r>
              <a:rPr lang="en-US" sz="2000" b="1" dirty="0" smtClean="0">
                <a:solidFill>
                  <a:srgbClr val="FFFF00"/>
                </a:solidFill>
                <a:latin typeface="Times New Roman" panose="02020603050405020304" pitchFamily="18" charset="0"/>
                <a:cs typeface="Times New Roman" panose="02020603050405020304" pitchFamily="18" charset="0"/>
              </a:rPr>
              <a:t>ANEKSI  6</a:t>
            </a:r>
            <a:r>
              <a:rPr lang="en-US" sz="2000" b="1" dirty="0" smtClean="0">
                <a:latin typeface="Times New Roman" panose="02020603050405020304" pitchFamily="18" charset="0"/>
                <a:cs typeface="Times New Roman" panose="02020603050405020304" pitchFamily="18" charset="0"/>
              </a:rPr>
              <a:t>.  </a:t>
            </a:r>
            <a:r>
              <a:rPr lang="sq-AL" sz="2000" dirty="0" smtClean="0">
                <a:latin typeface="Times New Roman" panose="02020603050405020304" pitchFamily="18" charset="0"/>
                <a:cs typeface="Times New Roman" panose="02020603050405020304" pitchFamily="18" charset="0"/>
              </a:rPr>
              <a:t>DOSJET </a:t>
            </a:r>
            <a:r>
              <a:rPr lang="sq-AL" sz="2000" dirty="0">
                <a:latin typeface="Times New Roman" panose="02020603050405020304" pitchFamily="18" charset="0"/>
                <a:cs typeface="Times New Roman" panose="02020603050405020304" pitchFamily="18" charset="0"/>
              </a:rPr>
              <a:t>E MENAXHIMIT TË ÇËSHTJEVE </a:t>
            </a:r>
            <a:r>
              <a:rPr lang="sq-AL" sz="2000" dirty="0" smtClean="0">
                <a:latin typeface="Times New Roman" panose="02020603050405020304" pitchFamily="18" charset="0"/>
                <a:cs typeface="Times New Roman" panose="02020603050405020304" pitchFamily="18" charset="0"/>
              </a:rPr>
              <a:t>GJYQËSORE</a:t>
            </a:r>
            <a:r>
              <a:rPr lang="en-US" sz="2000" dirty="0" smtClean="0">
                <a:latin typeface="Times New Roman" panose="02020603050405020304" pitchFamily="18" charset="0"/>
                <a:cs typeface="Times New Roman" panose="02020603050405020304" pitchFamily="18" charset="0"/>
              </a:rPr>
              <a:t> (REGJISTRAT)</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ctr"/>
            <a:r>
              <a:rPr lang="en-US" sz="2000" b="1" dirty="0" smtClean="0"/>
              <a:t>  </a:t>
            </a:r>
            <a:endParaRPr lang="en-US" sz="2000" b="1" dirty="0"/>
          </a:p>
        </p:txBody>
      </p:sp>
    </p:spTree>
    <p:extLst>
      <p:ext uri="{BB962C8B-B14F-4D97-AF65-F5344CB8AC3E}">
        <p14:creationId xmlns:p14="http://schemas.microsoft.com/office/powerpoint/2010/main" val="2392863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7676" y="300251"/>
            <a:ext cx="11702266" cy="1055938"/>
          </a:xfrm>
          <a:prstGeom prst="ellipse">
            <a:avLst/>
          </a:prstGeom>
          <a:solidFill>
            <a:schemeClr val="accent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DOKUMENTE GJYQËSORE </a:t>
            </a:r>
            <a:r>
              <a:rPr lang="en-US" sz="2800" b="1" dirty="0" smtClean="0">
                <a:solidFill>
                  <a:schemeClr val="bg1"/>
                </a:solidFill>
              </a:rPr>
              <a:t>TË PËRKOHËSHME     (PK</a:t>
            </a:r>
            <a:r>
              <a:rPr lang="en-US" sz="2800" b="1" dirty="0">
                <a:solidFill>
                  <a:schemeClr val="bg1"/>
                </a:solidFill>
              </a:rPr>
              <a:t>)</a:t>
            </a:r>
          </a:p>
        </p:txBody>
      </p:sp>
      <p:sp>
        <p:nvSpPr>
          <p:cNvPr id="6" name="Rectangle 5"/>
          <p:cNvSpPr/>
          <p:nvPr/>
        </p:nvSpPr>
        <p:spPr>
          <a:xfrm>
            <a:off x="824222" y="1448656"/>
            <a:ext cx="11398602" cy="5070296"/>
          </a:xfrm>
          <a:prstGeom prst="rect">
            <a:avLst/>
          </a:prstGeom>
          <a:solidFill>
            <a:srgbClr val="00B0F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1530848" y="1541124"/>
            <a:ext cx="10459093" cy="893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ANEKSI 1.       CIVILE (PK)        SERIA  1-005   </a:t>
            </a:r>
            <a:r>
              <a:rPr lang="en-US" sz="2000" b="1" dirty="0" err="1" smtClean="0"/>
              <a:t>deri</a:t>
            </a:r>
            <a:r>
              <a:rPr lang="en-US" sz="2000" b="1" dirty="0" smtClean="0"/>
              <a:t> 1-006;     1-00x</a:t>
            </a:r>
            <a:endParaRPr lang="en-US" sz="2000" b="1" dirty="0"/>
          </a:p>
        </p:txBody>
      </p:sp>
      <p:sp>
        <p:nvSpPr>
          <p:cNvPr id="14" name="Right Arrow 13"/>
          <p:cNvSpPr/>
          <p:nvPr/>
        </p:nvSpPr>
        <p:spPr>
          <a:xfrm>
            <a:off x="1089061" y="2280863"/>
            <a:ext cx="10417995" cy="873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ANEKSI 2.  PENALE (PK)        SERIA  2-005   </a:t>
            </a:r>
            <a:r>
              <a:rPr lang="en-US" sz="2000" b="1" dirty="0" err="1" smtClean="0"/>
              <a:t>deri</a:t>
            </a:r>
            <a:r>
              <a:rPr lang="en-US" sz="2000" b="1" dirty="0" smtClean="0"/>
              <a:t> 2-009;     </a:t>
            </a:r>
            <a:r>
              <a:rPr lang="en-US" sz="2000" b="1" dirty="0"/>
              <a:t>2</a:t>
            </a:r>
            <a:r>
              <a:rPr lang="en-US" sz="2000" b="1" dirty="0" smtClean="0"/>
              <a:t>-00x</a:t>
            </a:r>
            <a:endParaRPr lang="en-US" sz="2000" b="1" dirty="0"/>
          </a:p>
        </p:txBody>
      </p:sp>
      <p:sp>
        <p:nvSpPr>
          <p:cNvPr id="15" name="Right Arrow 14"/>
          <p:cNvSpPr/>
          <p:nvPr/>
        </p:nvSpPr>
        <p:spPr>
          <a:xfrm>
            <a:off x="1500028" y="2969231"/>
            <a:ext cx="10489914" cy="981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ANEKSI 3. ADMINISTRATIVE (PK)        SERIA  3-002   </a:t>
            </a:r>
            <a:r>
              <a:rPr lang="en-US" sz="2000" b="1" dirty="0" err="1" smtClean="0"/>
              <a:t>deri</a:t>
            </a:r>
            <a:r>
              <a:rPr lang="en-US" sz="2000" b="1" dirty="0" smtClean="0"/>
              <a:t> 3-007;     5-001</a:t>
            </a:r>
            <a:endParaRPr lang="en-US" sz="2000" b="1" dirty="0"/>
          </a:p>
        </p:txBody>
      </p:sp>
      <p:sp>
        <p:nvSpPr>
          <p:cNvPr id="16" name="Right Arrow 15"/>
          <p:cNvSpPr/>
          <p:nvPr/>
        </p:nvSpPr>
        <p:spPr>
          <a:xfrm>
            <a:off x="1089061" y="3832259"/>
            <a:ext cx="10304979" cy="9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ANEKSI 4. TREGTARE  (PK)        SERIA  4-001   </a:t>
            </a:r>
            <a:r>
              <a:rPr lang="en-US" sz="2000" b="1" dirty="0" err="1" smtClean="0"/>
              <a:t>deri</a:t>
            </a:r>
            <a:r>
              <a:rPr lang="en-US" sz="2000" b="1" dirty="0" smtClean="0"/>
              <a:t> 4-002.</a:t>
            </a:r>
            <a:endParaRPr lang="en-US" sz="2000" b="1" dirty="0"/>
          </a:p>
        </p:txBody>
      </p:sp>
      <p:sp>
        <p:nvSpPr>
          <p:cNvPr id="17" name="Right Arrow 16"/>
          <p:cNvSpPr/>
          <p:nvPr/>
        </p:nvSpPr>
        <p:spPr>
          <a:xfrm>
            <a:off x="1241461" y="4669601"/>
            <a:ext cx="10748481" cy="1299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ANEKSI 5.</a:t>
            </a:r>
            <a:r>
              <a:rPr lang="sq-AL" sz="2000" dirty="0"/>
              <a:t> </a:t>
            </a:r>
            <a:r>
              <a:rPr lang="sq-AL" sz="1600" b="1" dirty="0"/>
              <a:t>ÇËSHTJEVE </a:t>
            </a:r>
            <a:r>
              <a:rPr lang="sq-AL" sz="1600" b="1" dirty="0" smtClean="0"/>
              <a:t> </a:t>
            </a:r>
            <a:r>
              <a:rPr lang="sq-AL" sz="1600" b="1" dirty="0"/>
              <a:t>TË GJYKATËS SË APELIT TË DEPOZITUARA NË GJYKATËN E SHKALLËS SE PARË</a:t>
            </a:r>
            <a:r>
              <a:rPr lang="en-US" sz="1600" b="1" dirty="0" smtClean="0"/>
              <a:t>  </a:t>
            </a:r>
            <a:r>
              <a:rPr lang="en-US" sz="2000" b="1" dirty="0" smtClean="0"/>
              <a:t>(PK)        SERIA  5-001   </a:t>
            </a:r>
            <a:r>
              <a:rPr lang="en-US" sz="2000" b="1" dirty="0" err="1" smtClean="0"/>
              <a:t>deri</a:t>
            </a:r>
            <a:r>
              <a:rPr lang="en-US" sz="2000" b="1" dirty="0" smtClean="0"/>
              <a:t> 5-003.</a:t>
            </a:r>
            <a:endParaRPr lang="en-US" sz="2000" b="1" dirty="0"/>
          </a:p>
        </p:txBody>
      </p:sp>
    </p:spTree>
    <p:extLst>
      <p:ext uri="{BB962C8B-B14F-4D97-AF65-F5344CB8AC3E}">
        <p14:creationId xmlns:p14="http://schemas.microsoft.com/office/powerpoint/2010/main" val="2581113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93852" y="165306"/>
            <a:ext cx="10798139" cy="934030"/>
          </a:xfrm>
          <a:prstGeom prst="ellipse">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I</a:t>
            </a:r>
            <a:r>
              <a:rPr lang="en-US" sz="2800" b="1" dirty="0">
                <a:solidFill>
                  <a:schemeClr val="tx1"/>
                </a:solidFill>
                <a:latin typeface="Times New Roman" pitchFamily="18" charset="0"/>
                <a:cs typeface="Times New Roman" pitchFamily="18" charset="0"/>
              </a:rPr>
              <a:t>.  </a:t>
            </a:r>
            <a:r>
              <a:rPr lang="sq-AL" sz="2800" b="1" dirty="0">
                <a:solidFill>
                  <a:schemeClr val="tx1"/>
                </a:solidFill>
                <a:latin typeface="Times New Roman" pitchFamily="18" charset="0"/>
                <a:cs typeface="Times New Roman" pitchFamily="18" charset="0"/>
              </a:rPr>
              <a:t>Krijimi i njësisë së ruajtjes</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së</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dokumenteve</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tipologjike</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gjyqësore</a:t>
            </a:r>
            <a:r>
              <a:rPr lang="en-US" sz="2800" b="1" dirty="0" smtClean="0">
                <a:solidFill>
                  <a:schemeClr val="tx1"/>
                </a:solidFill>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6" name="Rectangle 5"/>
          <p:cNvSpPr/>
          <p:nvPr/>
        </p:nvSpPr>
        <p:spPr>
          <a:xfrm>
            <a:off x="523982" y="1304053"/>
            <a:ext cx="11390514" cy="2298958"/>
          </a:xfrm>
          <a:prstGeom prst="rect">
            <a:avLst/>
          </a:prstGeom>
          <a:solidFill>
            <a:srgbClr val="00B0F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itchFamily="18" charset="0"/>
                <a:cs typeface="Times New Roman" pitchFamily="18" charset="0"/>
              </a:rPr>
              <a:t>Njësia</a:t>
            </a:r>
            <a:r>
              <a:rPr lang="en-US" sz="2400" b="1" dirty="0">
                <a:solidFill>
                  <a:schemeClr val="tx1"/>
                </a:solidFill>
                <a:latin typeface="Times New Roman" pitchFamily="18" charset="0"/>
                <a:cs typeface="Times New Roman" pitchFamily="18" charset="0"/>
              </a:rPr>
              <a:t> e </a:t>
            </a:r>
            <a:r>
              <a:rPr lang="en-US" sz="2400" b="1" dirty="0" err="1">
                <a:solidFill>
                  <a:schemeClr val="tx1"/>
                </a:solidFill>
                <a:latin typeface="Times New Roman" pitchFamily="18" charset="0"/>
                <a:cs typeface="Times New Roman" pitchFamily="18" charset="0"/>
              </a:rPr>
              <a:t>ruajtjës</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dosja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gjyqësore</a:t>
            </a:r>
            <a:r>
              <a:rPr lang="sq-AL" sz="2400" b="1" dirty="0" smtClean="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është njësia më e vogël e organizimit 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disa</a:t>
            </a:r>
            <a:r>
              <a:rPr lang="en-US" sz="2400" b="1" dirty="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 dokument</a:t>
            </a:r>
            <a:r>
              <a:rPr lang="en-US" sz="2400" b="1" dirty="0">
                <a:solidFill>
                  <a:schemeClr val="tx1"/>
                </a:solidFill>
                <a:latin typeface="Times New Roman" pitchFamily="18" charset="0"/>
                <a:cs typeface="Times New Roman" pitchFamily="18" charset="0"/>
              </a:rPr>
              <a:t>eve</a:t>
            </a:r>
            <a:r>
              <a:rPr lang="sq-AL"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sq-AL" sz="2400" b="1" dirty="0">
                <a:solidFill>
                  <a:schemeClr val="tx1"/>
                </a:solidFill>
                <a:latin typeface="Times New Roman" pitchFamily="18" charset="0"/>
                <a:cs typeface="Times New Roman" pitchFamily="18" charset="0"/>
              </a:rPr>
              <a:t> cila</a:t>
            </a:r>
            <a:r>
              <a:rPr lang="en-US" sz="2400" b="1" dirty="0">
                <a:solidFill>
                  <a:schemeClr val="tx1"/>
                </a:solidFill>
                <a:latin typeface="Times New Roman" pitchFamily="18" charset="0"/>
                <a:cs typeface="Times New Roman" pitchFamily="18" charset="0"/>
              </a:rPr>
              <a:t>t</a:t>
            </a:r>
            <a:r>
              <a:rPr lang="sq-AL"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kanë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objektin</a:t>
            </a:r>
            <a:r>
              <a:rPr lang="en-US" sz="2400" b="1" dirty="0" smtClean="0">
                <a:solidFill>
                  <a:schemeClr val="tx1"/>
                </a:solidFill>
                <a:latin typeface="Times New Roman" pitchFamily="18" charset="0"/>
                <a:cs typeface="Times New Roman" pitchFamily="18" charset="0"/>
              </a:rPr>
              <a:t> e </a:t>
            </a:r>
            <a:r>
              <a:rPr lang="en-US" sz="2400" b="1" dirty="0" err="1" smtClean="0">
                <a:solidFill>
                  <a:schemeClr val="tx1"/>
                </a:solidFill>
                <a:latin typeface="Times New Roman" pitchFamily="18" charset="0"/>
                <a:cs typeface="Times New Roman" pitchFamily="18" charset="0"/>
              </a:rPr>
              <a:t>tyre</a:t>
            </a:r>
            <a:r>
              <a:rPr lang="sq-AL"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deshmi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prova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fakte</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skica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harta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planimetri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ekspertiza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fotografi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etj</a:t>
            </a:r>
            <a:r>
              <a:rPr lang="sq-AL" sz="2400" b="1" dirty="0" smtClean="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që i </a:t>
            </a:r>
            <a:r>
              <a:rPr lang="en-US" sz="2400" b="1" dirty="0" err="1" smtClean="0">
                <a:solidFill>
                  <a:schemeClr val="tx1"/>
                </a:solidFill>
                <a:latin typeface="Times New Roman" pitchFamily="18" charset="0"/>
                <a:cs typeface="Times New Roman" pitchFamily="18" charset="0"/>
              </a:rPr>
              <a:t>përkasin</a:t>
            </a:r>
            <a:r>
              <a:rPr lang="sq-AL" sz="2400" b="1" dirty="0" smtClean="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një fondi arkivor, kanë një afat </a:t>
            </a:r>
            <a:r>
              <a:rPr lang="sq-AL" sz="2400" b="1" dirty="0" smtClean="0">
                <a:solidFill>
                  <a:schemeClr val="tx1"/>
                </a:solidFill>
                <a:latin typeface="Times New Roman" pitchFamily="18" charset="0"/>
                <a:cs typeface="Times New Roman" pitchFamily="18" charset="0"/>
              </a:rPr>
              <a:t>ruajtjeje </a:t>
            </a:r>
            <a:r>
              <a:rPr lang="en-US" sz="2400" b="1" dirty="0" err="1" smtClean="0">
                <a:solidFill>
                  <a:schemeClr val="tx1"/>
                </a:solidFill>
                <a:latin typeface="Times New Roman" pitchFamily="18" charset="0"/>
                <a:cs typeface="Times New Roman" pitchFamily="18" charset="0"/>
              </a:rPr>
              <a:t>të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njëjtë</a:t>
            </a:r>
            <a:r>
              <a:rPr lang="en-US" sz="2400" b="1" dirty="0" smtClean="0">
                <a:solidFill>
                  <a:schemeClr val="tx1"/>
                </a:solidFill>
                <a:latin typeface="Times New Roman" pitchFamily="18" charset="0"/>
                <a:cs typeface="Times New Roman" pitchFamily="18" charset="0"/>
              </a:rPr>
              <a:t> </a:t>
            </a:r>
            <a:r>
              <a:rPr lang="sq-AL" sz="2400" b="1" dirty="0" smtClean="0">
                <a:solidFill>
                  <a:schemeClr val="tx1"/>
                </a:solidFill>
                <a:latin typeface="Times New Roman" pitchFamily="18" charset="0"/>
                <a:cs typeface="Times New Roman" pitchFamily="18" charset="0"/>
              </a:rPr>
              <a:t>dhe </a:t>
            </a:r>
            <a:r>
              <a:rPr lang="sq-AL" sz="2400" b="1" dirty="0">
                <a:solidFill>
                  <a:schemeClr val="tx1"/>
                </a:solidFill>
                <a:latin typeface="Times New Roman" pitchFamily="18" charset="0"/>
                <a:cs typeface="Times New Roman" pitchFamily="18" charset="0"/>
              </a:rPr>
              <a:t>janë bashkuar mbi bazën e </a:t>
            </a:r>
            <a:r>
              <a:rPr lang="sq-AL" sz="2400" b="1" dirty="0" smtClean="0">
                <a:solidFill>
                  <a:schemeClr val="tx1"/>
                </a:solidFill>
                <a:latin typeface="Times New Roman" pitchFamily="18" charset="0"/>
                <a:cs typeface="Times New Roman" pitchFamily="18" charset="0"/>
              </a:rPr>
              <a:t>kriter</a:t>
            </a:r>
            <a:r>
              <a:rPr lang="en-US" sz="2400" b="1" dirty="0" smtClean="0">
                <a:solidFill>
                  <a:schemeClr val="tx1"/>
                </a:solidFill>
                <a:latin typeface="Times New Roman" pitchFamily="18" charset="0"/>
                <a:cs typeface="Times New Roman" pitchFamily="18" charset="0"/>
              </a:rPr>
              <a:t>it</a:t>
            </a:r>
            <a:r>
              <a:rPr lang="sq-AL" sz="2400" b="1" dirty="0" smtClean="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arkivore</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Objektit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vertetimin</a:t>
            </a:r>
            <a:r>
              <a:rPr lang="en-US" sz="2400" b="1" dirty="0" smtClean="0">
                <a:solidFill>
                  <a:schemeClr val="tx1"/>
                </a:solidFill>
                <a:latin typeface="Times New Roman" pitchFamily="18" charset="0"/>
                <a:cs typeface="Times New Roman" pitchFamily="18" charset="0"/>
              </a:rPr>
              <a:t> e </a:t>
            </a:r>
            <a:r>
              <a:rPr lang="en-US" sz="2400" b="1" dirty="0" err="1" smtClean="0">
                <a:solidFill>
                  <a:schemeClr val="tx1"/>
                </a:solidFill>
                <a:latin typeface="Times New Roman" pitchFamily="18" charset="0"/>
                <a:cs typeface="Times New Roman" pitchFamily="18" charset="0"/>
              </a:rPr>
              <a:t>faktit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një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çështje</a:t>
            </a:r>
            <a:r>
              <a:rPr lang="en-US" sz="2400" b="1" dirty="0" smtClean="0">
                <a:solidFill>
                  <a:schemeClr val="tx1"/>
                </a:solidFill>
                <a:latin typeface="Times New Roman" pitchFamily="18" charset="0"/>
                <a:cs typeface="Times New Roman" pitchFamily="18" charset="0"/>
              </a:rPr>
              <a:t> me </a:t>
            </a:r>
            <a:r>
              <a:rPr lang="en-US" sz="2400" b="1" dirty="0" err="1" smtClean="0">
                <a:solidFill>
                  <a:schemeClr val="tx1"/>
                </a:solidFill>
                <a:latin typeface="Times New Roman" pitchFamily="18" charset="0"/>
                <a:cs typeface="Times New Roman" pitchFamily="18" charset="0"/>
              </a:rPr>
              <a:t>një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objekt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caktuar</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për</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cilin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meret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një</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vendim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juridik</a:t>
            </a:r>
            <a:r>
              <a:rPr lang="en-US" sz="2400" b="1" dirty="0">
                <a:solidFill>
                  <a:schemeClr val="tx1"/>
                </a:solidFill>
                <a:latin typeface="Times New Roman" pitchFamily="18" charset="0"/>
                <a:cs typeface="Times New Roman" pitchFamily="18" charset="0"/>
              </a:rPr>
              <a:t>.</a:t>
            </a:r>
          </a:p>
          <a:p>
            <a:endParaRPr lang="en-US" dirty="0"/>
          </a:p>
        </p:txBody>
      </p:sp>
      <p:sp>
        <p:nvSpPr>
          <p:cNvPr id="7" name="Oval 6"/>
          <p:cNvSpPr/>
          <p:nvPr/>
        </p:nvSpPr>
        <p:spPr>
          <a:xfrm>
            <a:off x="382137" y="3848669"/>
            <a:ext cx="11382233" cy="805218"/>
          </a:xfrm>
          <a:prstGeom prst="ellips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K</a:t>
            </a:r>
            <a:r>
              <a:rPr lang="sq-AL" sz="2400" b="1" dirty="0">
                <a:solidFill>
                  <a:schemeClr val="tx1"/>
                </a:solidFill>
                <a:latin typeface="Times New Roman" pitchFamily="18" charset="0"/>
                <a:cs typeface="Times New Roman" pitchFamily="18" charset="0"/>
              </a:rPr>
              <a:t>ritere</a:t>
            </a:r>
            <a:r>
              <a:rPr lang="en-US" sz="2400" b="1" dirty="0">
                <a:solidFill>
                  <a:schemeClr val="tx1"/>
                </a:solidFill>
                <a:latin typeface="Times New Roman" pitchFamily="18" charset="0"/>
                <a:cs typeface="Times New Roman" pitchFamily="18" charset="0"/>
              </a:rPr>
              <a:t>t</a:t>
            </a:r>
            <a:r>
              <a:rPr lang="sq-AL" sz="2400" b="1" dirty="0">
                <a:solidFill>
                  <a:schemeClr val="tx1"/>
                </a:solidFill>
                <a:latin typeface="Times New Roman" pitchFamily="18" charset="0"/>
                <a:cs typeface="Times New Roman" pitchFamily="18" charset="0"/>
              </a:rPr>
              <a:t> arkivore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formimit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dosjes</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fashikullit</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gjyqësor</a:t>
            </a:r>
            <a:endParaRPr lang="en-US" sz="2400" b="1" dirty="0">
              <a:solidFill>
                <a:schemeClr val="tx1"/>
              </a:solidFill>
              <a:latin typeface="Times New Roman" pitchFamily="18" charset="0"/>
              <a:cs typeface="Times New Roman" pitchFamily="18" charset="0"/>
            </a:endParaRPr>
          </a:p>
          <a:p>
            <a:pPr algn="ctr"/>
            <a:endParaRPr lang="en-US" dirty="0"/>
          </a:p>
        </p:txBody>
      </p:sp>
      <p:sp>
        <p:nvSpPr>
          <p:cNvPr id="8" name="Rectangle 7"/>
          <p:cNvSpPr/>
          <p:nvPr/>
        </p:nvSpPr>
        <p:spPr>
          <a:xfrm>
            <a:off x="395786" y="4817660"/>
            <a:ext cx="2797790" cy="1378424"/>
          </a:xfrm>
          <a:prstGeom prst="rect">
            <a:avLst/>
          </a:prstGeom>
          <a:solidFill>
            <a:srgbClr val="FFC0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1.K</a:t>
            </a:r>
            <a:r>
              <a:rPr lang="sq-AL" sz="2000" b="1" dirty="0">
                <a:solidFill>
                  <a:srgbClr val="212121"/>
                </a:solidFill>
                <a:latin typeface="Times New Roman" pitchFamily="18" charset="0"/>
                <a:cs typeface="Times New Roman" pitchFamily="18" charset="0"/>
              </a:rPr>
              <a:t>riteri i objektit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ose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çështjes</a:t>
            </a:r>
            <a:r>
              <a:rPr lang="en-US" sz="2000" b="1" dirty="0">
                <a:solidFill>
                  <a:srgbClr val="212121"/>
                </a:solidFill>
                <a:latin typeface="Times New Roman" pitchFamily="18" charset="0"/>
                <a:cs typeface="Times New Roman" pitchFamily="18" charset="0"/>
              </a:rPr>
              <a:t> </a:t>
            </a:r>
            <a:r>
              <a:rPr lang="sq-AL" sz="2000" b="1" dirty="0">
                <a:solidFill>
                  <a:srgbClr val="212121"/>
                </a:solidFill>
                <a:latin typeface="Times New Roman" pitchFamily="18" charset="0"/>
                <a:cs typeface="Times New Roman" pitchFamily="18" charset="0"/>
              </a:rPr>
              <a:t> </a:t>
            </a:r>
            <a:r>
              <a:rPr lang="sq-AL" sz="2000" b="1" dirty="0" smtClean="0">
                <a:solidFill>
                  <a:srgbClr val="212121"/>
                </a:solidFill>
                <a:latin typeface="Times New Roman" pitchFamily="18" charset="0"/>
                <a:cs typeface="Times New Roman" pitchFamily="18" charset="0"/>
              </a:rPr>
              <a:t>(</a:t>
            </a:r>
            <a:r>
              <a:rPr lang="en-US" sz="2000" b="1" dirty="0" err="1" smtClean="0">
                <a:solidFill>
                  <a:srgbClr val="212121"/>
                </a:solidFill>
                <a:latin typeface="Times New Roman" pitchFamily="18" charset="0"/>
                <a:cs typeface="Times New Roman" pitchFamily="18" charset="0"/>
              </a:rPr>
              <a:t>civile</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penale</a:t>
            </a:r>
            <a:r>
              <a:rPr lang="sq-AL" sz="2000" b="1" dirty="0" smtClean="0">
                <a:solidFill>
                  <a:srgbClr val="212121"/>
                </a:solidFill>
                <a:latin typeface="Times New Roman" pitchFamily="18" charset="0"/>
                <a:cs typeface="Times New Roman" pitchFamily="18" charset="0"/>
              </a:rPr>
              <a:t>). </a:t>
            </a:r>
            <a:r>
              <a:rPr lang="en-US" sz="2000" b="1" dirty="0" smtClean="0">
                <a:solidFill>
                  <a:srgbClr val="212121"/>
                </a:solidFill>
                <a:latin typeface="Times New Roman" pitchFamily="18" charset="0"/>
                <a:cs typeface="Times New Roman" pitchFamily="18" charset="0"/>
              </a:rPr>
              <a:t> </a:t>
            </a:r>
            <a:endParaRPr lang="en-US" sz="2000" b="1" dirty="0">
              <a:solidFill>
                <a:srgbClr val="212121"/>
              </a:solidFill>
              <a:latin typeface="Times New Roman" pitchFamily="18" charset="0"/>
              <a:cs typeface="Times New Roman" pitchFamily="18" charset="0"/>
            </a:endParaRPr>
          </a:p>
          <a:p>
            <a:pPr algn="ctr"/>
            <a:endParaRPr lang="en-US" dirty="0"/>
          </a:p>
        </p:txBody>
      </p:sp>
      <p:sp>
        <p:nvSpPr>
          <p:cNvPr id="9" name="Down Arrow 8"/>
          <p:cNvSpPr/>
          <p:nvPr/>
        </p:nvSpPr>
        <p:spPr>
          <a:xfrm>
            <a:off x="1719618" y="4271751"/>
            <a:ext cx="368489" cy="6005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753133" y="4858603"/>
            <a:ext cx="8161363" cy="1768228"/>
          </a:xfrm>
          <a:prstGeom prst="round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212121"/>
                </a:solidFill>
                <a:latin typeface="Times New Roman" pitchFamily="18" charset="0"/>
                <a:cs typeface="Times New Roman" pitchFamily="18" charset="0"/>
              </a:rPr>
              <a:t>N</a:t>
            </a:r>
            <a:r>
              <a:rPr lang="sq-AL" sz="2000" b="1" dirty="0">
                <a:solidFill>
                  <a:srgbClr val="212121"/>
                </a:solidFill>
                <a:latin typeface="Times New Roman" pitchFamily="18" charset="0"/>
                <a:cs typeface="Times New Roman" pitchFamily="18" charset="0"/>
              </a:rPr>
              <a:t>ënkupton grupimin e dokumenteve, të cilat nga përmbajtja e tyre pa</a:t>
            </a:r>
            <a:r>
              <a:rPr lang="en-US" sz="2000" b="1" dirty="0" err="1">
                <a:solidFill>
                  <a:srgbClr val="212121"/>
                </a:solidFill>
                <a:latin typeface="Times New Roman" pitchFamily="18" charset="0"/>
                <a:cs typeface="Times New Roman" pitchFamily="18" charset="0"/>
              </a:rPr>
              <a:t>raqesin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fakte,prova,deshmi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funksion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padisë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civile</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apo</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kallzimit</a:t>
            </a:r>
            <a:r>
              <a:rPr lang="en-US" sz="2000" b="1" dirty="0" smtClean="0">
                <a:solidFill>
                  <a:srgbClr val="212121"/>
                </a:solidFill>
                <a:latin typeface="Times New Roman" pitchFamily="18" charset="0"/>
                <a:cs typeface="Times New Roman" pitchFamily="18" charset="0"/>
              </a:rPr>
              <a:t> </a:t>
            </a:r>
            <a:r>
              <a:rPr lang="en-US" sz="2000" b="1" dirty="0">
                <a:solidFill>
                  <a:srgbClr val="212121"/>
                </a:solidFill>
                <a:latin typeface="Times New Roman" pitchFamily="18" charset="0"/>
                <a:cs typeface="Times New Roman" pitchFamily="18" charset="0"/>
              </a:rPr>
              <a:t>penal </a:t>
            </a:r>
            <a:r>
              <a:rPr lang="en-US" sz="2000" b="1" dirty="0" err="1">
                <a:solidFill>
                  <a:srgbClr val="212121"/>
                </a:solidFill>
                <a:latin typeface="Times New Roman" pitchFamily="18" charset="0"/>
                <a:cs typeface="Times New Roman" pitchFamily="18" charset="0"/>
              </a:rPr>
              <a:t>që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përmbushin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kërkesën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ligjore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vendosur</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për</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vendim</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a:t>
            </a:r>
            <a:r>
              <a:rPr lang="en-US" sz="2000" b="1" dirty="0" smtClean="0">
                <a:solidFill>
                  <a:srgbClr val="212121"/>
                </a:solidFill>
                <a:latin typeface="Times New Roman" pitchFamily="18" charset="0"/>
                <a:cs typeface="Times New Roman" pitchFamily="18" charset="0"/>
              </a:rPr>
              <a:t> me </a:t>
            </a:r>
            <a:r>
              <a:rPr lang="en-US" sz="2000" b="1" dirty="0" err="1" smtClean="0">
                <a:solidFill>
                  <a:srgbClr val="212121"/>
                </a:solidFill>
                <a:latin typeface="Times New Roman" pitchFamily="18" charset="0"/>
                <a:cs typeface="Times New Roman" pitchFamily="18" charset="0"/>
              </a:rPr>
              <a:t>objekt</a:t>
            </a:r>
            <a:r>
              <a:rPr lang="en-US" sz="2000" b="1" dirty="0" smtClean="0">
                <a:solidFill>
                  <a:srgbClr val="212121"/>
                </a:solidFill>
                <a:latin typeface="Times New Roman" pitchFamily="18" charset="0"/>
                <a:cs typeface="Times New Roman" pitchFamily="18" charset="0"/>
              </a:rPr>
              <a:t> civil/ </a:t>
            </a:r>
            <a:r>
              <a:rPr lang="en-US" sz="2000" b="1" dirty="0">
                <a:solidFill>
                  <a:srgbClr val="212121"/>
                </a:solidFill>
                <a:latin typeface="Times New Roman" pitchFamily="18" charset="0"/>
                <a:cs typeface="Times New Roman" pitchFamily="18" charset="0"/>
              </a:rPr>
              <a:t>penal</a:t>
            </a:r>
            <a:r>
              <a:rPr lang="sq-AL" sz="2000" b="1" dirty="0">
                <a:solidFill>
                  <a:srgbClr val="212121"/>
                </a:solidFill>
                <a:latin typeface="Times New Roman" pitchFamily="18" charset="0"/>
                <a:cs typeface="Times New Roman" pitchFamily="18" charset="0"/>
              </a:rPr>
              <a:t> </a:t>
            </a:r>
            <a:endParaRPr lang="en-US" sz="2000" b="1" dirty="0">
              <a:solidFill>
                <a:srgbClr val="212121"/>
              </a:solidFill>
              <a:latin typeface="Times New Roman" pitchFamily="18" charset="0"/>
              <a:cs typeface="Times New Roman" pitchFamily="18" charset="0"/>
            </a:endParaRPr>
          </a:p>
          <a:p>
            <a:endParaRPr lang="en-US" dirty="0"/>
          </a:p>
        </p:txBody>
      </p:sp>
      <p:sp>
        <p:nvSpPr>
          <p:cNvPr id="11" name="Right Arrow 10"/>
          <p:cNvSpPr/>
          <p:nvPr/>
        </p:nvSpPr>
        <p:spPr>
          <a:xfrm>
            <a:off x="3234519" y="5254388"/>
            <a:ext cx="618290" cy="4094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89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7B6262-6393-4CAB-A576-6EF5F0B6C788}"/>
              </a:ext>
            </a:extLst>
          </p:cNvPr>
          <p:cNvSpPr>
            <a:spLocks noGrp="1"/>
          </p:cNvSpPr>
          <p:nvPr>
            <p:ph type="title"/>
          </p:nvPr>
        </p:nvSpPr>
        <p:spPr>
          <a:xfrm>
            <a:off x="1240972" y="235130"/>
            <a:ext cx="10149840" cy="679269"/>
          </a:xfrm>
          <a:solidFill>
            <a:srgbClr val="FFFF00"/>
          </a:solidFill>
          <a:ln w="57150">
            <a:solidFill>
              <a:srgbClr val="0070C0"/>
            </a:solidFill>
          </a:ln>
        </p:spPr>
        <p:txBody>
          <a:bodyPr>
            <a:noAutofit/>
          </a:bodyPr>
          <a:lstStyle/>
          <a:p>
            <a:r>
              <a:rPr lang="en-US" sz="2800" b="1" dirty="0">
                <a:latin typeface="Times New Roman" pitchFamily="18" charset="0"/>
                <a:cs typeface="Times New Roman" pitchFamily="18" charset="0"/>
              </a:rPr>
              <a:t>KU JEMI NE NȄ RRJETIN ARKIVOR KOMB</a:t>
            </a:r>
            <a:r>
              <a:rPr lang="en-US" sz="2800" b="1" dirty="0">
                <a:latin typeface="Times New Roman"/>
                <a:cs typeface="Times New Roman"/>
              </a:rPr>
              <a:t>Ȅ</a:t>
            </a:r>
            <a:r>
              <a:rPr lang="en-US" sz="2800" b="1" dirty="0">
                <a:latin typeface="Times New Roman" pitchFamily="18" charset="0"/>
                <a:cs typeface="Times New Roman" pitchFamily="18" charset="0"/>
              </a:rPr>
              <a:t>TAR</a:t>
            </a:r>
          </a:p>
        </p:txBody>
      </p:sp>
      <p:sp>
        <p:nvSpPr>
          <p:cNvPr id="7" name="Oval 6"/>
          <p:cNvSpPr/>
          <p:nvPr/>
        </p:nvSpPr>
        <p:spPr>
          <a:xfrm>
            <a:off x="1658982" y="1018903"/>
            <a:ext cx="9300754" cy="10850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DREJTORIA E P</a:t>
            </a:r>
            <a:r>
              <a:rPr lang="en-US" sz="2400" b="1" dirty="0">
                <a:solidFill>
                  <a:schemeClr val="tx1"/>
                </a:solidFill>
                <a:latin typeface="Times New Roman"/>
                <a:cs typeface="Times New Roman"/>
              </a:rPr>
              <a:t>ȄRGJITHSHME E ARKIVAVE   (DPA)</a:t>
            </a:r>
            <a:endParaRPr lang="en-US" sz="2400" b="1" dirty="0">
              <a:solidFill>
                <a:schemeClr val="tx1"/>
              </a:solidFill>
            </a:endParaRPr>
          </a:p>
        </p:txBody>
      </p:sp>
      <p:sp>
        <p:nvSpPr>
          <p:cNvPr id="9" name="Oval 8"/>
          <p:cNvSpPr/>
          <p:nvPr/>
        </p:nvSpPr>
        <p:spPr>
          <a:xfrm>
            <a:off x="4723055" y="2508142"/>
            <a:ext cx="2552955" cy="1005840"/>
          </a:xfrm>
          <a:prstGeom prst="ellipse">
            <a:avLst/>
          </a:prstGeom>
          <a:solidFill>
            <a:srgbClr val="00B0F0"/>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bg1"/>
                  </a:solidFill>
                </a:ln>
                <a:solidFill>
                  <a:schemeClr val="tx1"/>
                </a:solidFill>
              </a:rPr>
              <a:t>AQSH</a:t>
            </a:r>
          </a:p>
        </p:txBody>
      </p:sp>
      <p:sp>
        <p:nvSpPr>
          <p:cNvPr id="10" name="Down Arrow 9"/>
          <p:cNvSpPr/>
          <p:nvPr/>
        </p:nvSpPr>
        <p:spPr>
          <a:xfrm>
            <a:off x="5465853" y="1798318"/>
            <a:ext cx="453074" cy="842140"/>
          </a:xfrm>
          <a:prstGeom prst="downArrow">
            <a:avLst>
              <a:gd name="adj1" fmla="val 50000"/>
              <a:gd name="adj2" fmla="val 39940"/>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1" name="Oval 10"/>
          <p:cNvSpPr/>
          <p:nvPr/>
        </p:nvSpPr>
        <p:spPr>
          <a:xfrm>
            <a:off x="8041963" y="2116808"/>
            <a:ext cx="3591251" cy="769686"/>
          </a:xfrm>
          <a:prstGeom prst="ellipse">
            <a:avLst/>
          </a:prstGeom>
          <a:solidFill>
            <a:schemeClr val="accent5">
              <a:lumMod val="60000"/>
              <a:lumOff val="4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ARKIVAT SHTETRORE VENDORE</a:t>
            </a:r>
          </a:p>
        </p:txBody>
      </p:sp>
      <p:sp>
        <p:nvSpPr>
          <p:cNvPr id="12" name="Down Arrow 11"/>
          <p:cNvSpPr/>
          <p:nvPr/>
        </p:nvSpPr>
        <p:spPr>
          <a:xfrm>
            <a:off x="9599620" y="1557496"/>
            <a:ext cx="484632" cy="597875"/>
          </a:xfrm>
          <a:prstGeom prst="downArrow">
            <a:avLst>
              <a:gd name="adj1" fmla="val 50000"/>
              <a:gd name="adj2" fmla="val 50000"/>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4" name="Oval 13"/>
          <p:cNvSpPr/>
          <p:nvPr/>
        </p:nvSpPr>
        <p:spPr>
          <a:xfrm>
            <a:off x="8041963" y="2965268"/>
            <a:ext cx="3917156" cy="112363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Arkivat</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veprim</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institucioneve</a:t>
            </a:r>
            <a:r>
              <a:rPr lang="en-US" b="1" dirty="0">
                <a:solidFill>
                  <a:schemeClr val="tx1"/>
                </a:solidFill>
              </a:rPr>
              <a:t> </a:t>
            </a:r>
            <a:r>
              <a:rPr lang="en-US" b="1" dirty="0" err="1">
                <a:solidFill>
                  <a:schemeClr val="tx1"/>
                </a:solidFill>
              </a:rPr>
              <a:t>shtetërore,qendrore</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vendore</a:t>
            </a:r>
            <a:endParaRPr lang="en-US" b="1" dirty="0">
              <a:solidFill>
                <a:schemeClr val="tx1"/>
              </a:solidFill>
            </a:endParaRPr>
          </a:p>
        </p:txBody>
      </p:sp>
      <p:sp>
        <p:nvSpPr>
          <p:cNvPr id="15" name="Down Arrow 14"/>
          <p:cNvSpPr/>
          <p:nvPr/>
        </p:nvSpPr>
        <p:spPr>
          <a:xfrm>
            <a:off x="9599620" y="2785879"/>
            <a:ext cx="335490" cy="344758"/>
          </a:xfrm>
          <a:prstGeom prst="downArrow">
            <a:avLst>
              <a:gd name="adj1" fmla="val 50000"/>
              <a:gd name="adj2" fmla="val 52383"/>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6" name="Rectangle 15"/>
          <p:cNvSpPr/>
          <p:nvPr/>
        </p:nvSpPr>
        <p:spPr>
          <a:xfrm>
            <a:off x="641269" y="2259875"/>
            <a:ext cx="3893922" cy="1694608"/>
          </a:xfrm>
          <a:prstGeom prst="rect">
            <a:avLst/>
          </a:prstGeom>
          <a:solidFill>
            <a:schemeClr val="accent2">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ARKIVAT </a:t>
            </a:r>
            <a:r>
              <a:rPr lang="en-US" sz="2000" b="1" dirty="0" smtClean="0">
                <a:solidFill>
                  <a:schemeClr val="tx1"/>
                </a:solidFill>
                <a:latin typeface="Times New Roman" pitchFamily="18" charset="0"/>
                <a:cs typeface="Times New Roman" pitchFamily="18" charset="0"/>
              </a:rPr>
              <a:t>TIPOLOGJIKE</a:t>
            </a:r>
            <a:endParaRPr lang="en-US" sz="2000" b="1" dirty="0"/>
          </a:p>
          <a:p>
            <a:r>
              <a:rPr lang="en-US" b="1" dirty="0">
                <a:solidFill>
                  <a:schemeClr val="accent1"/>
                </a:solidFill>
              </a:rPr>
              <a:t>1.Arkivi </a:t>
            </a:r>
            <a:r>
              <a:rPr lang="en-US" b="1" dirty="0" err="1">
                <a:solidFill>
                  <a:schemeClr val="accent1"/>
                </a:solidFill>
              </a:rPr>
              <a:t>Qendror</a:t>
            </a:r>
            <a:r>
              <a:rPr lang="en-US" b="1" dirty="0">
                <a:solidFill>
                  <a:schemeClr val="accent1"/>
                </a:solidFill>
              </a:rPr>
              <a:t> </a:t>
            </a:r>
            <a:r>
              <a:rPr lang="en-US" b="1" dirty="0" err="1">
                <a:solidFill>
                  <a:schemeClr val="accent1"/>
                </a:solidFill>
              </a:rPr>
              <a:t>Teknik</a:t>
            </a:r>
            <a:endParaRPr lang="en-US" b="1" dirty="0">
              <a:solidFill>
                <a:schemeClr val="accent1"/>
              </a:solidFill>
            </a:endParaRPr>
          </a:p>
          <a:p>
            <a:r>
              <a:rPr lang="en-US" b="1" dirty="0">
                <a:solidFill>
                  <a:srgbClr val="FF0000"/>
                </a:solidFill>
              </a:rPr>
              <a:t>2. </a:t>
            </a:r>
            <a:r>
              <a:rPr lang="en-US" b="1" dirty="0" err="1">
                <a:solidFill>
                  <a:srgbClr val="FF0000"/>
                </a:solidFill>
              </a:rPr>
              <a:t>Arkivi</a:t>
            </a:r>
            <a:r>
              <a:rPr lang="en-US" b="1" dirty="0">
                <a:solidFill>
                  <a:srgbClr val="FF0000"/>
                </a:solidFill>
              </a:rPr>
              <a:t> </a:t>
            </a:r>
            <a:r>
              <a:rPr lang="en-US" b="1" dirty="0" err="1">
                <a:solidFill>
                  <a:srgbClr val="FF0000"/>
                </a:solidFill>
              </a:rPr>
              <a:t>i</a:t>
            </a:r>
            <a:r>
              <a:rPr lang="en-US" b="1" dirty="0">
                <a:solidFill>
                  <a:srgbClr val="FF0000"/>
                </a:solidFill>
              </a:rPr>
              <a:t> </a:t>
            </a:r>
            <a:r>
              <a:rPr lang="en-US" b="1" dirty="0" err="1" smtClean="0">
                <a:solidFill>
                  <a:srgbClr val="FF0000"/>
                </a:solidFill>
              </a:rPr>
              <a:t>filmit</a:t>
            </a:r>
            <a:endParaRPr lang="en-US" b="1" dirty="0" smtClean="0">
              <a:solidFill>
                <a:srgbClr val="FF0000"/>
              </a:solidFill>
            </a:endParaRPr>
          </a:p>
          <a:p>
            <a:r>
              <a:rPr lang="en-US" b="1" dirty="0" smtClean="0">
                <a:solidFill>
                  <a:srgbClr val="FF0000"/>
                </a:solidFill>
              </a:rPr>
              <a:t>3. </a:t>
            </a:r>
            <a:r>
              <a:rPr lang="en-US" b="1" dirty="0" err="1" smtClean="0">
                <a:solidFill>
                  <a:srgbClr val="FF0000"/>
                </a:solidFill>
              </a:rPr>
              <a:t>Arkivi</a:t>
            </a:r>
            <a:r>
              <a:rPr lang="en-US" b="1" dirty="0" smtClean="0">
                <a:solidFill>
                  <a:srgbClr val="FF0000"/>
                </a:solidFill>
              </a:rPr>
              <a:t> </a:t>
            </a:r>
            <a:r>
              <a:rPr lang="en-US" b="1" dirty="0" err="1" smtClean="0">
                <a:solidFill>
                  <a:srgbClr val="FF0000"/>
                </a:solidFill>
              </a:rPr>
              <a:t>Qendrr</a:t>
            </a:r>
            <a:r>
              <a:rPr lang="en-US" b="1" dirty="0" smtClean="0">
                <a:solidFill>
                  <a:srgbClr val="FF0000"/>
                </a:solidFill>
              </a:rPr>
              <a:t> </a:t>
            </a:r>
            <a:r>
              <a:rPr lang="en-US" b="1" dirty="0" err="1" smtClean="0">
                <a:solidFill>
                  <a:srgbClr val="FF0000"/>
                </a:solidFill>
              </a:rPr>
              <a:t>Shtetëror</a:t>
            </a:r>
            <a:r>
              <a:rPr lang="en-US" b="1" dirty="0" smtClean="0">
                <a:solidFill>
                  <a:srgbClr val="FF0000"/>
                </a:solidFill>
              </a:rPr>
              <a:t> </a:t>
            </a:r>
            <a:r>
              <a:rPr lang="en-US" b="1" dirty="0" err="1" smtClean="0">
                <a:solidFill>
                  <a:srgbClr val="FF0000"/>
                </a:solidFill>
              </a:rPr>
              <a:t>i</a:t>
            </a:r>
            <a:r>
              <a:rPr lang="en-US" b="1" dirty="0" smtClean="0">
                <a:solidFill>
                  <a:srgbClr val="FF0000"/>
                </a:solidFill>
              </a:rPr>
              <a:t> </a:t>
            </a:r>
            <a:r>
              <a:rPr lang="en-US" b="1" dirty="0" err="1" smtClean="0">
                <a:solidFill>
                  <a:srgbClr val="FF0000"/>
                </a:solidFill>
              </a:rPr>
              <a:t>Drejtësisë</a:t>
            </a:r>
            <a:endParaRPr lang="en-US" b="1" dirty="0">
              <a:solidFill>
                <a:srgbClr val="FF0000"/>
              </a:solidFill>
            </a:endParaRPr>
          </a:p>
        </p:txBody>
      </p:sp>
      <p:sp>
        <p:nvSpPr>
          <p:cNvPr id="17" name="Down Arrow 16"/>
          <p:cNvSpPr/>
          <p:nvPr/>
        </p:nvSpPr>
        <p:spPr>
          <a:xfrm>
            <a:off x="3042717" y="1746070"/>
            <a:ext cx="484632" cy="686468"/>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8" name="Rounded Rectangle 17"/>
          <p:cNvSpPr/>
          <p:nvPr/>
        </p:nvSpPr>
        <p:spPr>
          <a:xfrm>
            <a:off x="4323805" y="4144490"/>
            <a:ext cx="7159357" cy="399969"/>
          </a:xfrm>
          <a:prstGeom prst="roundRect">
            <a:avLst/>
          </a:prstGeom>
          <a:blipFill>
            <a:blip r:embed="rId2"/>
            <a:tile tx="0" ty="0" sx="100000" sy="100000" flip="none" algn="tl"/>
          </a:blipFill>
          <a:ln w="76200">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a:ln>
                  <a:solidFill>
                    <a:schemeClr val="bg1"/>
                  </a:solidFill>
                </a:ln>
                <a:solidFill>
                  <a:srgbClr val="7030A0"/>
                </a:solidFill>
              </a:rPr>
              <a:t>ARKIVAT E SISTEMIT</a:t>
            </a:r>
          </a:p>
        </p:txBody>
      </p:sp>
      <p:sp>
        <p:nvSpPr>
          <p:cNvPr id="19" name="Down Arrow 18"/>
          <p:cNvSpPr/>
          <p:nvPr/>
        </p:nvSpPr>
        <p:spPr>
          <a:xfrm>
            <a:off x="7666566" y="2089303"/>
            <a:ext cx="234950" cy="2008116"/>
          </a:xfrm>
          <a:prstGeom prst="downArrow">
            <a:avLst>
              <a:gd name="adj1" fmla="val 50000"/>
              <a:gd name="adj2" fmla="val 37721"/>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0" name="Oval 19"/>
          <p:cNvSpPr/>
          <p:nvPr/>
        </p:nvSpPr>
        <p:spPr>
          <a:xfrm>
            <a:off x="522203" y="4037184"/>
            <a:ext cx="3468819" cy="15101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ARKIVI QENDROR SHTETȄROR </a:t>
            </a:r>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DREJTËSISË</a:t>
            </a:r>
            <a:endParaRPr lang="en-US" sz="20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4131470" y="4754880"/>
            <a:ext cx="2281478" cy="8736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ARKIVI I  USHTRIS</a:t>
            </a:r>
            <a:r>
              <a:rPr lang="en-US" dirty="0">
                <a:latin typeface="Times New Roman"/>
                <a:cs typeface="Times New Roman"/>
              </a:rPr>
              <a:t>Ȅ</a:t>
            </a:r>
            <a:endParaRPr lang="en-US" dirty="0"/>
          </a:p>
        </p:txBody>
      </p:sp>
      <p:sp>
        <p:nvSpPr>
          <p:cNvPr id="22" name="Rectangle 21"/>
          <p:cNvSpPr/>
          <p:nvPr/>
        </p:nvSpPr>
        <p:spPr>
          <a:xfrm>
            <a:off x="6524439" y="4794069"/>
            <a:ext cx="2259875" cy="8621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ARKIVI I MINISTRIS</a:t>
            </a:r>
            <a:r>
              <a:rPr lang="en-US" dirty="0">
                <a:latin typeface="Times New Roman"/>
                <a:cs typeface="Times New Roman"/>
              </a:rPr>
              <a:t>Ȅ</a:t>
            </a:r>
            <a:r>
              <a:rPr lang="en-US" dirty="0"/>
              <a:t> S</a:t>
            </a:r>
            <a:r>
              <a:rPr lang="en-US" dirty="0">
                <a:latin typeface="Times New Roman"/>
                <a:cs typeface="Times New Roman"/>
              </a:rPr>
              <a:t>Ȅ</a:t>
            </a:r>
            <a:r>
              <a:rPr lang="en-US" dirty="0"/>
              <a:t> BRENDSHME</a:t>
            </a:r>
          </a:p>
        </p:txBody>
      </p:sp>
      <p:sp>
        <p:nvSpPr>
          <p:cNvPr id="23" name="Rectangle 22"/>
          <p:cNvSpPr/>
          <p:nvPr/>
        </p:nvSpPr>
        <p:spPr>
          <a:xfrm>
            <a:off x="8895806" y="4794069"/>
            <a:ext cx="1972491" cy="8752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ARKIVI I SHISH</a:t>
            </a:r>
          </a:p>
        </p:txBody>
      </p:sp>
      <p:sp>
        <p:nvSpPr>
          <p:cNvPr id="25" name="Down Arrow 24"/>
          <p:cNvSpPr/>
          <p:nvPr/>
        </p:nvSpPr>
        <p:spPr>
          <a:xfrm>
            <a:off x="5235116" y="4600046"/>
            <a:ext cx="355423" cy="431075"/>
          </a:xfrm>
          <a:prstGeom prst="downArrow">
            <a:avLst>
              <a:gd name="adj1" fmla="val 50000"/>
              <a:gd name="adj2" fmla="val 50000"/>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6" name="Down Arrow 25"/>
          <p:cNvSpPr/>
          <p:nvPr/>
        </p:nvSpPr>
        <p:spPr>
          <a:xfrm>
            <a:off x="7666566" y="4547808"/>
            <a:ext cx="303242" cy="431075"/>
          </a:xfrm>
          <a:prstGeom prst="downArrow">
            <a:avLst>
              <a:gd name="adj1" fmla="val 50000"/>
              <a:gd name="adj2" fmla="val 45233"/>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29" name="Down Arrow 28"/>
          <p:cNvSpPr/>
          <p:nvPr/>
        </p:nvSpPr>
        <p:spPr>
          <a:xfrm>
            <a:off x="9820848" y="4578532"/>
            <a:ext cx="263404" cy="431074"/>
          </a:xfrm>
          <a:prstGeom prst="downArrow">
            <a:avLst>
              <a:gd name="adj1" fmla="val 50000"/>
              <a:gd name="adj2" fmla="val 50000"/>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1" name="Oval 30"/>
          <p:cNvSpPr/>
          <p:nvPr/>
        </p:nvSpPr>
        <p:spPr>
          <a:xfrm>
            <a:off x="359596" y="5669280"/>
            <a:ext cx="4012689" cy="1130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ARKIVAT E </a:t>
            </a:r>
            <a:r>
              <a:rPr lang="en-US" dirty="0" smtClean="0"/>
              <a:t>PROKURORIVE TË GJITHA NIVELEVE</a:t>
            </a:r>
            <a:endParaRPr lang="en-US" dirty="0"/>
          </a:p>
        </p:txBody>
      </p:sp>
      <p:sp>
        <p:nvSpPr>
          <p:cNvPr id="33" name="Down Arrow 32"/>
          <p:cNvSpPr/>
          <p:nvPr/>
        </p:nvSpPr>
        <p:spPr>
          <a:xfrm>
            <a:off x="2090109" y="5453742"/>
            <a:ext cx="484632" cy="431075"/>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4" name="Down Arrow 33"/>
          <p:cNvSpPr/>
          <p:nvPr/>
        </p:nvSpPr>
        <p:spPr>
          <a:xfrm>
            <a:off x="2103598" y="3656531"/>
            <a:ext cx="484632" cy="638067"/>
          </a:xfrm>
          <a:prstGeom prst="downArrow">
            <a:avLst>
              <a:gd name="adj1" fmla="val 50000"/>
              <a:gd name="adj2" fmla="val 50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5" name="Oval 34"/>
          <p:cNvSpPr/>
          <p:nvPr/>
        </p:nvSpPr>
        <p:spPr>
          <a:xfrm>
            <a:off x="4624774" y="5784472"/>
            <a:ext cx="4400196" cy="1015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ARKIVAT E </a:t>
            </a:r>
            <a:r>
              <a:rPr lang="en-US" dirty="0" smtClean="0"/>
              <a:t>GJYKATAVE TË GJITHA NIVELEVE</a:t>
            </a:r>
            <a:endParaRPr lang="en-US" dirty="0"/>
          </a:p>
        </p:txBody>
      </p:sp>
      <p:sp>
        <p:nvSpPr>
          <p:cNvPr id="36" name="Down Arrow 35"/>
          <p:cNvSpPr/>
          <p:nvPr/>
        </p:nvSpPr>
        <p:spPr>
          <a:xfrm rot="18601090">
            <a:off x="4144179" y="4660109"/>
            <a:ext cx="484632" cy="1854953"/>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286503" y="5771407"/>
            <a:ext cx="2672615" cy="1028717"/>
          </a:xfrm>
          <a:prstGeom prst="ellipse">
            <a:avLst/>
          </a:prstGeom>
          <a:solidFill>
            <a:schemeClr val="accent1">
              <a:lumMod val="40000"/>
              <a:lumOff val="6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ARKIVI I </a:t>
            </a:r>
            <a:r>
              <a:rPr lang="en-US" dirty="0">
                <a:solidFill>
                  <a:schemeClr val="tx1">
                    <a:lumMod val="95000"/>
                    <a:lumOff val="5000"/>
                  </a:schemeClr>
                </a:solidFill>
              </a:rPr>
              <a:t>DIPLOMACISE</a:t>
            </a:r>
          </a:p>
        </p:txBody>
      </p:sp>
      <p:sp>
        <p:nvSpPr>
          <p:cNvPr id="28" name="Down Arrow 27"/>
          <p:cNvSpPr/>
          <p:nvPr/>
        </p:nvSpPr>
        <p:spPr>
          <a:xfrm>
            <a:off x="11018152" y="4500640"/>
            <a:ext cx="362376" cy="1413164"/>
          </a:xfrm>
          <a:prstGeom prst="downArrow">
            <a:avLst>
              <a:gd name="adj1" fmla="val 50000"/>
              <a:gd name="adj2" fmla="val 50000"/>
            </a:avLst>
          </a:prstGeom>
          <a:solidFill>
            <a:schemeClr val="accent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241862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35122" y="327547"/>
            <a:ext cx="10399594" cy="982639"/>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sq-AL" sz="2400" b="1" dirty="0">
                <a:solidFill>
                  <a:schemeClr val="tx1"/>
                </a:solidFill>
                <a:latin typeface="Times New Roman" pitchFamily="18" charset="0"/>
                <a:cs typeface="Times New Roman" pitchFamily="18" charset="0"/>
              </a:rPr>
              <a:t>Organizimi i brendshëm i dosjes</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fashikullit</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gjyqësor</a:t>
            </a:r>
            <a:r>
              <a:rPr lang="sq-AL"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a:p>
            <a:pPr algn="ctr">
              <a:buFont typeface="Wingdings" pitchFamily="2" charset="2"/>
              <a:buChar char="Ø"/>
            </a:pPr>
            <a:endParaRPr lang="en-US" dirty="0"/>
          </a:p>
        </p:txBody>
      </p:sp>
      <p:sp>
        <p:nvSpPr>
          <p:cNvPr id="5" name="Rounded Rectangle 4"/>
          <p:cNvSpPr/>
          <p:nvPr/>
        </p:nvSpPr>
        <p:spPr>
          <a:xfrm>
            <a:off x="1296536" y="1419368"/>
            <a:ext cx="10577015" cy="1214650"/>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1.Organizimi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fondkrijuesit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sistemit</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gjykata</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ndryshme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njësia</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tek</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dokumentet</a:t>
            </a:r>
            <a:r>
              <a:rPr lang="en-US" sz="2000" b="1" dirty="0">
                <a:solidFill>
                  <a:schemeClr val="tx1"/>
                </a:solidFill>
                <a:latin typeface="Times New Roman" pitchFamily="18" charset="0"/>
                <a:cs typeface="Times New Roman" pitchFamily="18" charset="0"/>
              </a:rPr>
              <a:t> administrative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formuara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publik,shtetrorë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privat</a:t>
            </a:r>
            <a:r>
              <a:rPr lang="en-US" sz="2000" b="1" dirty="0">
                <a:solidFill>
                  <a:schemeClr val="tx1"/>
                </a:solidFill>
                <a:latin typeface="Times New Roman" pitchFamily="18" charset="0"/>
                <a:cs typeface="Times New Roman" pitchFamily="18" charset="0"/>
              </a:rPr>
              <a:t>.</a:t>
            </a:r>
          </a:p>
        </p:txBody>
      </p:sp>
      <p:sp>
        <p:nvSpPr>
          <p:cNvPr id="6" name="Rounded Rectangle 5"/>
          <p:cNvSpPr/>
          <p:nvPr/>
        </p:nvSpPr>
        <p:spPr>
          <a:xfrm>
            <a:off x="1091821" y="2797792"/>
            <a:ext cx="10686197" cy="12828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2.Fondkrijuesi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sistemin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gjyqësor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 </a:t>
            </a:r>
            <a:r>
              <a:rPr lang="en-US" sz="2000" b="1" dirty="0" err="1" smtClean="0">
                <a:solidFill>
                  <a:schemeClr val="tx1"/>
                </a:solidFill>
                <a:latin typeface="Times New Roman" pitchFamily="18" charset="0"/>
                <a:cs typeface="Times New Roman" pitchFamily="18" charset="0"/>
              </a:rPr>
              <a:t>gjykata</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praktikën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formimit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njësisë</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a:t>
            </a:r>
            <a:r>
              <a:rPr lang="en-US" sz="2000" b="1" dirty="0" err="1">
                <a:solidFill>
                  <a:schemeClr val="tx1"/>
                </a:solidFill>
                <a:latin typeface="Times New Roman" pitchFamily="18" charset="0"/>
                <a:cs typeface="Times New Roman" pitchFamily="18" charset="0"/>
              </a:rPr>
              <a:t>dosjes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kanë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përcaktuar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çështjes</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civile</a:t>
            </a:r>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penale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mbi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bazën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është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bërë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këRkesë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padia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ose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kallzimi</a:t>
            </a:r>
            <a:r>
              <a:rPr lang="en-US" sz="2000" b="1" dirty="0" smtClean="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penal. </a:t>
            </a:r>
          </a:p>
        </p:txBody>
      </p:sp>
      <p:sp>
        <p:nvSpPr>
          <p:cNvPr id="7" name="Rounded Rectangle 6"/>
          <p:cNvSpPr/>
          <p:nvPr/>
        </p:nvSpPr>
        <p:spPr>
          <a:xfrm>
            <a:off x="1064526" y="4285398"/>
            <a:ext cx="10631606" cy="1050878"/>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3.Dokumentet e </a:t>
            </a:r>
            <a:r>
              <a:rPr lang="en-US" sz="2000" b="1" dirty="0" err="1">
                <a:solidFill>
                  <a:schemeClr val="tx1"/>
                </a:solidFill>
                <a:latin typeface="Times New Roman" pitchFamily="18" charset="0"/>
                <a:cs typeface="Times New Roman" pitchFamily="18" charset="0"/>
              </a:rPr>
              <a:t>dosjes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fashikullit</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fillojnë</a:t>
            </a:r>
            <a:r>
              <a:rPr lang="en-US" sz="2000" b="1" dirty="0" smtClean="0">
                <a:solidFill>
                  <a:schemeClr val="tx1"/>
                </a:solidFill>
                <a:latin typeface="Times New Roman" pitchFamily="18" charset="0"/>
                <a:cs typeface="Times New Roman" pitchFamily="18" charset="0"/>
              </a:rPr>
              <a:t> me </a:t>
            </a:r>
            <a:r>
              <a:rPr lang="en-US" sz="2000" b="1" dirty="0" err="1" smtClean="0">
                <a:solidFill>
                  <a:schemeClr val="tx1"/>
                </a:solidFill>
                <a:latin typeface="Times New Roman" pitchFamily="18" charset="0"/>
                <a:cs typeface="Times New Roman" pitchFamily="18" charset="0"/>
              </a:rPr>
              <a:t>kërkesë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padinë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ose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kallzimin</a:t>
            </a:r>
            <a:r>
              <a:rPr lang="en-US" sz="2000" b="1" dirty="0">
                <a:solidFill>
                  <a:schemeClr val="tx1"/>
                </a:solidFill>
                <a:latin typeface="Times New Roman" pitchFamily="18" charset="0"/>
                <a:cs typeface="Times New Roman" pitchFamily="18" charset="0"/>
              </a:rPr>
              <a:t> penal e </a:t>
            </a:r>
            <a:r>
              <a:rPr lang="en-US" sz="2000" b="1" dirty="0" err="1">
                <a:solidFill>
                  <a:schemeClr val="tx1"/>
                </a:solidFill>
                <a:latin typeface="Times New Roman" pitchFamily="18" charset="0"/>
                <a:cs typeface="Times New Roman" pitchFamily="18" charset="0"/>
              </a:rPr>
              <a:t>pastaj</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që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faktojnë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objektin</a:t>
            </a:r>
            <a:r>
              <a:rPr lang="en-US" sz="2000" b="1" dirty="0">
                <a:solidFill>
                  <a:schemeClr val="tx1"/>
                </a:solidFill>
                <a:latin typeface="Times New Roman" pitchFamily="18" charset="0"/>
                <a:cs typeface="Times New Roman" pitchFamily="18" charset="0"/>
              </a:rPr>
              <a:t> e  </a:t>
            </a:r>
            <a:r>
              <a:rPr lang="en-US" sz="2000" b="1" dirty="0" err="1" smtClean="0">
                <a:solidFill>
                  <a:schemeClr val="tx1"/>
                </a:solidFill>
                <a:latin typeface="Times New Roman" pitchFamily="18" charset="0"/>
                <a:cs typeface="Times New Roman" pitchFamily="18" charset="0"/>
              </a:rPr>
              <a:t>çështjes</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Civile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a:t>
            </a:r>
            <a:r>
              <a:rPr lang="en-US" sz="2000" b="1" dirty="0" err="1" smtClean="0">
                <a:solidFill>
                  <a:schemeClr val="tx1"/>
                </a:solidFill>
                <a:latin typeface="Times New Roman" pitchFamily="18" charset="0"/>
                <a:cs typeface="Times New Roman" pitchFamily="18" charset="0"/>
              </a:rPr>
              <a:t>enale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procesit</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hertimor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arritur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vendim</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civil/ penal.</a:t>
            </a:r>
            <a:endParaRPr lang="en-US" sz="2000" b="1" dirty="0">
              <a:solidFill>
                <a:schemeClr val="tx1"/>
              </a:solidFill>
              <a:latin typeface="Times New Roman" pitchFamily="18" charset="0"/>
              <a:cs typeface="Times New Roman" pitchFamily="18" charset="0"/>
            </a:endParaRPr>
          </a:p>
        </p:txBody>
      </p:sp>
      <p:sp>
        <p:nvSpPr>
          <p:cNvPr id="8" name="Rounded Rectangle 7"/>
          <p:cNvSpPr/>
          <p:nvPr/>
        </p:nvSpPr>
        <p:spPr>
          <a:xfrm>
            <a:off x="1050878" y="5540992"/>
            <a:ext cx="10713491" cy="1137210"/>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 4.Dokumentet </a:t>
            </a:r>
            <a:r>
              <a:rPr lang="en-US" sz="2000" b="1" dirty="0" err="1">
                <a:solidFill>
                  <a:srgbClr val="212121"/>
                </a:solidFill>
                <a:latin typeface="Times New Roman" pitchFamily="18" charset="0"/>
                <a:cs typeface="Times New Roman" pitchFamily="18" charset="0"/>
              </a:rPr>
              <a:t>pjesë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përbërse</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fashikullit</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a:t>
            </a:r>
            <a:r>
              <a:rPr lang="en-US" sz="2000" b="1" dirty="0" smtClean="0">
                <a:solidFill>
                  <a:srgbClr val="212121"/>
                </a:solidFill>
                <a:latin typeface="Times New Roman" pitchFamily="18" charset="0"/>
                <a:cs typeface="Times New Roman" pitchFamily="18" charset="0"/>
              </a:rPr>
              <a:t>/</a:t>
            </a:r>
            <a:r>
              <a:rPr lang="en-US" sz="2000" b="1" dirty="0" err="1" smtClean="0">
                <a:solidFill>
                  <a:srgbClr val="212121"/>
                </a:solidFill>
                <a:latin typeface="Times New Roman" pitchFamily="18" charset="0"/>
                <a:cs typeface="Times New Roman" pitchFamily="18" charset="0"/>
              </a:rPr>
              <a:t>hetimor</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janë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prova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fakte</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lloje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shkresash</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që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vijnë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nga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fondkrijues</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ndryshëm</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cilat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vertetojnë</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faktet</a:t>
            </a:r>
            <a:r>
              <a:rPr lang="en-US" sz="2000" b="1" dirty="0" smtClean="0">
                <a:solidFill>
                  <a:srgbClr val="212121"/>
                </a:solidFill>
                <a:latin typeface="Times New Roman" pitchFamily="18" charset="0"/>
                <a:cs typeface="Times New Roman" pitchFamily="18" charset="0"/>
              </a:rPr>
              <a:t> e </a:t>
            </a:r>
            <a:r>
              <a:rPr lang="en-US" sz="2000" b="1" dirty="0" err="1" smtClean="0">
                <a:solidFill>
                  <a:srgbClr val="212121"/>
                </a:solidFill>
                <a:latin typeface="Times New Roman" pitchFamily="18" charset="0"/>
                <a:cs typeface="Times New Roman" pitchFamily="18" charset="0"/>
              </a:rPr>
              <a:t>padisë</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ose</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akuzën</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dhe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konkludojnë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venedim</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ose</a:t>
            </a:r>
            <a:r>
              <a:rPr lang="en-US" sz="2000" b="1" dirty="0" smtClean="0">
                <a:solidFill>
                  <a:srgbClr val="212121"/>
                </a:solidFill>
                <a:latin typeface="Times New Roman" pitchFamily="18" charset="0"/>
                <a:cs typeface="Times New Roman" pitchFamily="18" charset="0"/>
              </a:rPr>
              <a:t> penal </a:t>
            </a:r>
            <a:r>
              <a:rPr lang="en-US" sz="2000" b="1" dirty="0" err="1" smtClean="0">
                <a:solidFill>
                  <a:srgbClr val="212121"/>
                </a:solidFill>
                <a:latin typeface="Times New Roman" pitchFamily="18" charset="0"/>
                <a:cs typeface="Times New Roman" pitchFamily="18" charset="0"/>
              </a:rPr>
              <a:t>sipas</a:t>
            </a:r>
            <a:r>
              <a:rPr lang="en-US" sz="2000" b="1" dirty="0" smtClean="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procedimit</a:t>
            </a:r>
            <a:r>
              <a:rPr lang="en-US" sz="2000" b="1" dirty="0" smtClean="0">
                <a:solidFill>
                  <a:srgbClr val="212121"/>
                </a:solidFill>
                <a:latin typeface="Times New Roman" pitchFamily="18" charset="0"/>
                <a:cs typeface="Times New Roman" pitchFamily="18" charset="0"/>
              </a:rPr>
              <a:t> </a:t>
            </a:r>
            <a:r>
              <a:rPr lang="en-US" sz="2000" b="1" dirty="0">
                <a:solidFill>
                  <a:srgbClr val="212121"/>
                </a:solidFill>
                <a:latin typeface="Times New Roman" pitchFamily="18" charset="0"/>
                <a:cs typeface="Times New Roman" pitchFamily="18" charset="0"/>
              </a:rPr>
              <a:t>penal.  </a:t>
            </a:r>
          </a:p>
          <a:p>
            <a:pPr algn="ctr"/>
            <a:endParaRPr lang="en-US" dirty="0"/>
          </a:p>
        </p:txBody>
      </p:sp>
    </p:spTree>
    <p:extLst>
      <p:ext uri="{BB962C8B-B14F-4D97-AF65-F5344CB8AC3E}">
        <p14:creationId xmlns:p14="http://schemas.microsoft.com/office/powerpoint/2010/main" val="2886387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382137"/>
            <a:ext cx="10399593" cy="2006221"/>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5.      </a:t>
            </a:r>
            <a:r>
              <a:rPr lang="en-US" sz="2000" b="1" dirty="0" err="1">
                <a:solidFill>
                  <a:schemeClr val="tx1"/>
                </a:solidFill>
                <a:latin typeface="Times New Roman" pitchFamily="18" charset="0"/>
                <a:cs typeface="Times New Roman" pitchFamily="18" charset="0"/>
              </a:rPr>
              <a:t>Praktika</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tillë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institucioneve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shtetërore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cilat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sh</a:t>
            </a:r>
            <a:r>
              <a:rPr lang="en-US" sz="2000" b="1" dirty="0" err="1">
                <a:solidFill>
                  <a:schemeClr val="tx1"/>
                </a:solidFill>
                <a:latin typeface="Times New Roman"/>
                <a:cs typeface="Times New Roman"/>
              </a:rPr>
              <a:t>ȅ</a:t>
            </a:r>
            <a:r>
              <a:rPr lang="en-US" sz="2000" b="1" dirty="0" err="1">
                <a:solidFill>
                  <a:schemeClr val="tx1"/>
                </a:solidFill>
                <a:latin typeface="Times New Roman" pitchFamily="18" charset="0"/>
                <a:cs typeface="Times New Roman" pitchFamily="18" charset="0"/>
              </a:rPr>
              <a:t>rbejnë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fakte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prova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si</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dhe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dëshmi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verbale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palësh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apo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deshmitaresh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ose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të</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akuzuarish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përshkruara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dorëshkrim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gjatë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seancave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gjyqësore</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përben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praktikën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arkivore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njesie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Dosje,fashikulli</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cila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lidhet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sipas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mënyre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veçantë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që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formim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merr</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një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tipologji</a:t>
            </a:r>
            <a:r>
              <a:rPr lang="en-US" sz="20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duke </a:t>
            </a:r>
            <a:r>
              <a:rPr lang="en-US" sz="2000" b="1" dirty="0">
                <a:solidFill>
                  <a:schemeClr val="tx1"/>
                </a:solidFill>
                <a:latin typeface="Times New Roman" pitchFamily="18" charset="0"/>
                <a:cs typeface="Times New Roman" pitchFamily="18" charset="0"/>
              </a:rPr>
              <a:t>u  </a:t>
            </a:r>
            <a:r>
              <a:rPr lang="en-US" sz="2000" b="1" dirty="0" err="1">
                <a:solidFill>
                  <a:schemeClr val="tx1"/>
                </a:solidFill>
                <a:latin typeface="Times New Roman" pitchFamily="18" charset="0"/>
                <a:cs typeface="Times New Roman" pitchFamily="18" charset="0"/>
              </a:rPr>
              <a:t>identifikuar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ruajtje</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numrin</a:t>
            </a:r>
            <a:r>
              <a:rPr lang="en-US" sz="2000" b="1" dirty="0">
                <a:solidFill>
                  <a:schemeClr val="tx1"/>
                </a:solidFill>
                <a:latin typeface="Times New Roman" pitchFamily="18" charset="0"/>
                <a:cs typeface="Times New Roman" pitchFamily="18" charset="0"/>
              </a:rPr>
              <a:t> e </a:t>
            </a:r>
            <a:r>
              <a:rPr lang="en-US" sz="2000" b="1" dirty="0" err="1" smtClean="0">
                <a:solidFill>
                  <a:schemeClr val="tx1"/>
                </a:solidFill>
                <a:latin typeface="Times New Roman" pitchFamily="18" charset="0"/>
                <a:cs typeface="Times New Roman" pitchFamily="18" charset="0"/>
              </a:rPr>
              <a:t>vendimit</a:t>
            </a:r>
            <a:r>
              <a:rPr lang="en-US" sz="2000" b="1" dirty="0" smtClean="0">
                <a:solidFill>
                  <a:schemeClr val="tx1"/>
                </a:solidFill>
                <a:latin typeface="Times New Roman" pitchFamily="18" charset="0"/>
                <a:cs typeface="Times New Roman" pitchFamily="18" charset="0"/>
              </a:rPr>
              <a:t> civil </a:t>
            </a:r>
            <a:r>
              <a:rPr lang="en-US" sz="2000" b="1" dirty="0" err="1" smtClean="0">
                <a:solidFill>
                  <a:schemeClr val="tx1"/>
                </a:solidFill>
                <a:latin typeface="Times New Roman" pitchFamily="18" charset="0"/>
                <a:cs typeface="Times New Roman" pitchFamily="18" charset="0"/>
              </a:rPr>
              <a:t>ose</a:t>
            </a:r>
            <a:r>
              <a:rPr lang="en-US" sz="2000" b="1" dirty="0" smtClean="0">
                <a:solidFill>
                  <a:schemeClr val="tx1"/>
                </a:solidFill>
                <a:latin typeface="Times New Roman" pitchFamily="18" charset="0"/>
                <a:cs typeface="Times New Roman" pitchFamily="18" charset="0"/>
              </a:rPr>
              <a:t> penal  </a:t>
            </a:r>
            <a:r>
              <a:rPr lang="en-US" sz="2000" b="1" dirty="0" err="1">
                <a:solidFill>
                  <a:schemeClr val="tx1"/>
                </a:solidFill>
                <a:latin typeface="Times New Roman" pitchFamily="18" charset="0"/>
                <a:cs typeface="Times New Roman" pitchFamily="18" charset="0"/>
              </a:rPr>
              <a:t>dhe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daten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tij</a:t>
            </a:r>
            <a:r>
              <a:rPr lang="en-US" sz="2000" b="1" dirty="0">
                <a:solidFill>
                  <a:schemeClr val="tx1"/>
                </a:solidFill>
                <a:latin typeface="Times New Roman" pitchFamily="18" charset="0"/>
                <a:cs typeface="Times New Roman" pitchFamily="18" charset="0"/>
              </a:rPr>
              <a:t>. </a:t>
            </a:r>
          </a:p>
          <a:p>
            <a:endParaRPr lang="en-US" dirty="0">
              <a:ln w="57150">
                <a:solidFill>
                  <a:schemeClr val="tx1"/>
                </a:solidFill>
              </a:ln>
            </a:endParaRPr>
          </a:p>
        </p:txBody>
      </p:sp>
      <p:sp>
        <p:nvSpPr>
          <p:cNvPr id="3" name="Rectangle 2"/>
          <p:cNvSpPr/>
          <p:nvPr/>
        </p:nvSpPr>
        <p:spPr>
          <a:xfrm>
            <a:off x="1105469" y="2634019"/>
            <a:ext cx="10672549" cy="1569492"/>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itchFamily="18" charset="0"/>
                <a:cs typeface="Times New Roman" pitchFamily="18" charset="0"/>
              </a:rPr>
              <a:t>6. </a:t>
            </a:r>
            <a:r>
              <a:rPr lang="en-US" sz="2000" b="1" dirty="0" err="1">
                <a:solidFill>
                  <a:schemeClr val="tx1"/>
                </a:solidFill>
                <a:latin typeface="Times New Roman" pitchFamily="18" charset="0"/>
                <a:cs typeface="Times New Roman" pitchFamily="18" charset="0"/>
              </a:rPr>
              <a:t>Njësitë</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Dosjet,fashikujt</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formohen</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para e </a:t>
            </a:r>
            <a:r>
              <a:rPr lang="en-US" sz="2000" b="1" dirty="0" err="1" smtClean="0">
                <a:solidFill>
                  <a:schemeClr val="tx1"/>
                </a:solidFill>
                <a:latin typeface="Times New Roman" pitchFamily="18" charset="0"/>
                <a:cs typeface="Times New Roman" pitchFamily="18" charset="0"/>
              </a:rPr>
              <a:t>gjatë</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procesit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gjykimit</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dhe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përfundojnë</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aktin</a:t>
            </a:r>
            <a:r>
              <a:rPr lang="en-US" sz="2000" b="1" dirty="0">
                <a:solidFill>
                  <a:schemeClr val="tx1"/>
                </a:solidFill>
                <a:latin typeface="Times New Roman" pitchFamily="18" charset="0"/>
                <a:cs typeface="Times New Roman" pitchFamily="18" charset="0"/>
              </a:rPr>
              <a:t> e </a:t>
            </a:r>
            <a:r>
              <a:rPr lang="en-US" sz="2000" b="1" dirty="0" err="1" smtClean="0">
                <a:solidFill>
                  <a:schemeClr val="tx1"/>
                </a:solidFill>
                <a:latin typeface="Times New Roman" pitchFamily="18" charset="0"/>
                <a:cs typeface="Times New Roman" pitchFamily="18" charset="0"/>
              </a:rPr>
              <a:t>vendimit</a:t>
            </a:r>
            <a:r>
              <a:rPr lang="en-US" sz="2000" b="1" dirty="0" smtClean="0">
                <a:solidFill>
                  <a:schemeClr val="tx1"/>
                </a:solidFill>
                <a:latin typeface="Times New Roman" pitchFamily="18" charset="0"/>
                <a:cs typeface="Times New Roman" pitchFamily="18" charset="0"/>
              </a:rPr>
              <a:t> civil </a:t>
            </a:r>
            <a:r>
              <a:rPr lang="en-US" sz="2000" b="1" dirty="0" err="1" smtClean="0">
                <a:solidFill>
                  <a:schemeClr val="tx1"/>
                </a:solidFill>
                <a:latin typeface="Times New Roman" pitchFamily="18" charset="0"/>
                <a:cs typeface="Times New Roman" pitchFamily="18" charset="0"/>
              </a:rPr>
              <a:t>apo</a:t>
            </a:r>
            <a:r>
              <a:rPr lang="en-US" sz="2000" b="1" dirty="0" smtClean="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penal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cili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merr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formen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perfundimtare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juridike</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komunikimin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tij</a:t>
            </a:r>
            <a:r>
              <a:rPr lang="en-US" sz="2000" b="1" dirty="0">
                <a:solidFill>
                  <a:schemeClr val="tx1"/>
                </a:solidFill>
                <a:latin typeface="Times New Roman" pitchFamily="18" charset="0"/>
                <a:cs typeface="Times New Roman" pitchFamily="18" charset="0"/>
              </a:rPr>
              <a:t> para </a:t>
            </a:r>
            <a:r>
              <a:rPr lang="en-US" sz="2000" b="1" dirty="0" err="1">
                <a:solidFill>
                  <a:schemeClr val="tx1"/>
                </a:solidFill>
                <a:latin typeface="Times New Roman" pitchFamily="18" charset="0"/>
                <a:cs typeface="Times New Roman" pitchFamily="18" charset="0"/>
              </a:rPr>
              <a:t>trupës</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gjykuese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një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afat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ligjorë</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pushimin</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apo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mos</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kopetencen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për</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gjykim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të</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saj</a:t>
            </a:r>
            <a:r>
              <a:rPr lang="en-US" sz="2000" b="1" dirty="0" smtClean="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a:t>
            </a:r>
          </a:p>
        </p:txBody>
      </p:sp>
      <p:sp>
        <p:nvSpPr>
          <p:cNvPr id="4" name="Rounded Rectangle 3"/>
          <p:cNvSpPr/>
          <p:nvPr/>
        </p:nvSpPr>
        <p:spPr>
          <a:xfrm>
            <a:off x="368490" y="4435522"/>
            <a:ext cx="11627892" cy="859809"/>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latin typeface="Times New Roman" pitchFamily="18" charset="0"/>
                <a:cs typeface="Times New Roman" pitchFamily="18" charset="0"/>
              </a:rPr>
              <a:t>7.</a:t>
            </a:r>
            <a:r>
              <a:rPr lang="sq-AL" sz="2000" b="1" dirty="0">
                <a:solidFill>
                  <a:schemeClr val="tx1"/>
                </a:solidFill>
                <a:latin typeface="Times New Roman" pitchFamily="18" charset="0"/>
                <a:cs typeface="Times New Roman" pitchFamily="18" charset="0"/>
              </a:rPr>
              <a:t>Dokumentet me fuqi juridike klasifikohen në vitin që ato hyjnë në fuqi, sipas ligjeve që i përcaktojnë</a:t>
            </a:r>
            <a:r>
              <a:rPr lang="sq-AL" dirty="0"/>
              <a:t>.</a:t>
            </a:r>
            <a:endParaRPr lang="en-US" dirty="0"/>
          </a:p>
          <a:p>
            <a:pPr algn="ctr"/>
            <a:endParaRPr lang="en-US" dirty="0"/>
          </a:p>
        </p:txBody>
      </p:sp>
      <p:sp>
        <p:nvSpPr>
          <p:cNvPr id="5" name="Rectangle 4"/>
          <p:cNvSpPr/>
          <p:nvPr/>
        </p:nvSpPr>
        <p:spPr>
          <a:xfrm>
            <a:off x="586854" y="5568287"/>
            <a:ext cx="11313994" cy="1023582"/>
          </a:xfrm>
          <a:prstGeom prst="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212121"/>
                </a:solidFill>
                <a:latin typeface="Times New Roman" pitchFamily="18" charset="0"/>
                <a:cs typeface="Times New Roman" pitchFamily="18" charset="0"/>
              </a:rPr>
              <a:t>8.Njësia e </a:t>
            </a:r>
            <a:r>
              <a:rPr lang="en-US" sz="2000" b="1" dirty="0" err="1">
                <a:solidFill>
                  <a:srgbClr val="212121"/>
                </a:solidFill>
                <a:latin typeface="Times New Roman" pitchFamily="18" charset="0"/>
                <a:cs typeface="Times New Roman" pitchFamily="18" charset="0"/>
              </a:rPr>
              <a:t>ruajtjës</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gjyqësore</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regjistrohet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regjistrin</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posacëm</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dhe</a:t>
            </a:r>
            <a:r>
              <a:rPr lang="en-US" sz="2000" b="1" dirty="0">
                <a:solidFill>
                  <a:srgbClr val="212121"/>
                </a:solidFill>
                <a:latin typeface="Times New Roman" pitchFamily="18" charset="0"/>
                <a:cs typeface="Times New Roman" pitchFamily="18" charset="0"/>
              </a:rPr>
              <a:t> me p/verbal </a:t>
            </a:r>
            <a:r>
              <a:rPr lang="en-US" sz="2000" b="1" dirty="0" err="1">
                <a:solidFill>
                  <a:srgbClr val="212121"/>
                </a:solidFill>
                <a:latin typeface="Times New Roman" pitchFamily="18" charset="0"/>
                <a:cs typeface="Times New Roman" pitchFamily="18" charset="0"/>
              </a:rPr>
              <a:t>dorëzohet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nga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Sekretaria</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gjyqësore</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arkivin</a:t>
            </a:r>
            <a:r>
              <a:rPr lang="en-US" sz="2000" b="1" dirty="0">
                <a:solidFill>
                  <a:srgbClr val="212121"/>
                </a:solidFill>
                <a:latin typeface="Times New Roman" pitchFamily="18" charset="0"/>
                <a:cs typeface="Times New Roman" pitchFamily="18" charset="0"/>
              </a:rPr>
              <a:t> e </a:t>
            </a:r>
            <a:r>
              <a:rPr lang="en-US" sz="2000" b="1" dirty="0" err="1" smtClean="0">
                <a:solidFill>
                  <a:srgbClr val="212121"/>
                </a:solidFill>
                <a:latin typeface="Times New Roman" pitchFamily="18" charset="0"/>
                <a:cs typeface="Times New Roman" pitchFamily="18" charset="0"/>
              </a:rPr>
              <a:t>fondkrijuesit</a:t>
            </a:r>
            <a:r>
              <a:rPr lang="en-US" sz="2000" b="1" dirty="0" smtClean="0">
                <a:solidFill>
                  <a:srgbClr val="212121"/>
                </a:solidFill>
                <a:latin typeface="Times New Roman" pitchFamily="18" charset="0"/>
                <a:cs typeface="Times New Roman" pitchFamily="18" charset="0"/>
              </a:rPr>
              <a:t>(</a:t>
            </a:r>
            <a:r>
              <a:rPr lang="en-US" sz="2000" b="1" dirty="0" err="1" smtClean="0">
                <a:solidFill>
                  <a:srgbClr val="212121"/>
                </a:solidFill>
                <a:latin typeface="Times New Roman" pitchFamily="18" charset="0"/>
                <a:cs typeface="Times New Roman" pitchFamily="18" charset="0"/>
              </a:rPr>
              <a:t>Gjykatës</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ajo</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merr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formen</a:t>
            </a:r>
            <a:r>
              <a:rPr lang="en-US" sz="2000" b="1" dirty="0">
                <a:solidFill>
                  <a:srgbClr val="212121"/>
                </a:solidFill>
                <a:latin typeface="Times New Roman" pitchFamily="18" charset="0"/>
                <a:cs typeface="Times New Roman" pitchFamily="18" charset="0"/>
              </a:rPr>
              <a:t> e </a:t>
            </a:r>
            <a:r>
              <a:rPr lang="en-US" sz="2000" b="1" dirty="0" err="1">
                <a:solidFill>
                  <a:srgbClr val="212121"/>
                </a:solidFill>
                <a:latin typeface="Times New Roman" pitchFamily="18" charset="0"/>
                <a:cs typeface="Times New Roman" pitchFamily="18" charset="0"/>
              </a:rPr>
              <a:t>prerë</a:t>
            </a:r>
            <a:r>
              <a:rPr lang="en-US" sz="2000" b="1" dirty="0">
                <a:solidFill>
                  <a:srgbClr val="212121"/>
                </a:solidFill>
                <a:latin typeface="Times New Roman" pitchFamily="18" charset="0"/>
                <a:cs typeface="Times New Roman" pitchFamily="18" charset="0"/>
              </a:rPr>
              <a:t>.</a:t>
            </a:r>
          </a:p>
        </p:txBody>
      </p:sp>
    </p:spTree>
    <p:extLst>
      <p:ext uri="{BB962C8B-B14F-4D97-AF65-F5344CB8AC3E}">
        <p14:creationId xmlns:p14="http://schemas.microsoft.com/office/powerpoint/2010/main" val="2004254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jtkëndëshi 1">
            <a:extLst>
              <a:ext uri="{FF2B5EF4-FFF2-40B4-BE49-F238E27FC236}">
                <a16:creationId xmlns="" xmlns:a16="http://schemas.microsoft.com/office/drawing/2014/main" id="{4CC2452E-0DEB-1587-470C-CC8A530657BF}"/>
              </a:ext>
            </a:extLst>
          </p:cNvPr>
          <p:cNvSpPr/>
          <p:nvPr/>
        </p:nvSpPr>
        <p:spPr>
          <a:xfrm>
            <a:off x="1558212" y="979714"/>
            <a:ext cx="4627984" cy="5542384"/>
          </a:xfrm>
          <a:prstGeom prst="rect">
            <a:avLst/>
          </a:prstGeom>
          <a:solidFill>
            <a:schemeClr val="bg1"/>
          </a:solid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Drejtkëndëshi 4">
            <a:extLst>
              <a:ext uri="{FF2B5EF4-FFF2-40B4-BE49-F238E27FC236}">
                <a16:creationId xmlns="" xmlns:a16="http://schemas.microsoft.com/office/drawing/2014/main" id="{DCBC85CD-70C2-7A89-B836-97F5EBC81C2B}"/>
              </a:ext>
            </a:extLst>
          </p:cNvPr>
          <p:cNvSpPr/>
          <p:nvPr/>
        </p:nvSpPr>
        <p:spPr>
          <a:xfrm>
            <a:off x="6447452" y="979712"/>
            <a:ext cx="4926563" cy="5542385"/>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t>
            </a:r>
          </a:p>
        </p:txBody>
      </p:sp>
      <p:sp>
        <p:nvSpPr>
          <p:cNvPr id="8" name="Ovale 7">
            <a:extLst>
              <a:ext uri="{FF2B5EF4-FFF2-40B4-BE49-F238E27FC236}">
                <a16:creationId xmlns="" xmlns:a16="http://schemas.microsoft.com/office/drawing/2014/main" id="{CEC073E6-87CC-7E14-B8B9-DE7C0D352D3F}"/>
              </a:ext>
            </a:extLst>
          </p:cNvPr>
          <p:cNvSpPr/>
          <p:nvPr/>
        </p:nvSpPr>
        <p:spPr>
          <a:xfrm>
            <a:off x="2481943" y="149290"/>
            <a:ext cx="6130212" cy="5784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Njësia</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ruajtjës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Dosja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gjyqësore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900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3708" y="2224585"/>
            <a:ext cx="2784143" cy="1774209"/>
          </a:xfrm>
          <a:prstGeom prst="roundRect">
            <a:avLst/>
          </a:prstGeom>
          <a:solidFill>
            <a:srgbClr val="00B0F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3. KRITERI KRONOLOGJIK</a:t>
            </a:r>
          </a:p>
        </p:txBody>
      </p:sp>
      <p:sp>
        <p:nvSpPr>
          <p:cNvPr id="3" name="Rectangle 2"/>
          <p:cNvSpPr/>
          <p:nvPr/>
        </p:nvSpPr>
        <p:spPr>
          <a:xfrm>
            <a:off x="4449170" y="341194"/>
            <a:ext cx="7110484" cy="1678675"/>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1"/>
                </a:solidFill>
                <a:latin typeface="Times New Roman" pitchFamily="18" charset="0"/>
                <a:cs typeface="Times New Roman" pitchFamily="18" charset="0"/>
              </a:rPr>
              <a:t>Kriteri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vlerësimit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përpunimin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aplikohet</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kriter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progersive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çështjes</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apo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penale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Seria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përputhje</a:t>
            </a:r>
            <a:r>
              <a:rPr lang="en-US" sz="2000" b="1" dirty="0">
                <a:solidFill>
                  <a:schemeClr val="tx1"/>
                </a:solidFill>
                <a:latin typeface="Times New Roman" pitchFamily="18" charset="0"/>
                <a:cs typeface="Times New Roman" pitchFamily="18" charset="0"/>
              </a:rPr>
              <a:t> me </a:t>
            </a:r>
            <a:r>
              <a:rPr lang="en-US" sz="2000" b="1" dirty="0" err="1">
                <a:solidFill>
                  <a:schemeClr val="tx1"/>
                </a:solidFill>
                <a:latin typeface="Times New Roman" pitchFamily="18" charset="0"/>
                <a:cs typeface="Times New Roman" pitchFamily="18" charset="0"/>
              </a:rPr>
              <a:t>vlerësimin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bërë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listën</a:t>
            </a:r>
            <a:r>
              <a:rPr lang="en-US" sz="2000" b="1" dirty="0">
                <a:solidFill>
                  <a:schemeClr val="tx1"/>
                </a:solidFill>
                <a:latin typeface="Times New Roman" pitchFamily="18" charset="0"/>
                <a:cs typeface="Times New Roman" pitchFamily="18" charset="0"/>
              </a:rPr>
              <a:t> tip me </a:t>
            </a:r>
            <a:r>
              <a:rPr lang="en-US" sz="2000" b="1" dirty="0" err="1">
                <a:solidFill>
                  <a:schemeClr val="tx1"/>
                </a:solidFill>
                <a:latin typeface="Times New Roman" pitchFamily="18" charset="0"/>
                <a:cs typeface="Times New Roman" pitchFamily="18" charset="0"/>
              </a:rPr>
              <a:t>afatet</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gjyqësore,miratuar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nga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organi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epror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fondkrijuesve</a:t>
            </a:r>
            <a:r>
              <a:rPr lang="en-US" sz="2000" b="1" dirty="0">
                <a:solidFill>
                  <a:schemeClr val="tx1"/>
                </a:solidFill>
                <a:latin typeface="Times New Roman" pitchFamily="18" charset="0"/>
                <a:cs typeface="Times New Roman" pitchFamily="18" charset="0"/>
              </a:rPr>
              <a:t> </a:t>
            </a:r>
            <a:r>
              <a:rPr lang="en-US" sz="2000" b="1" dirty="0">
                <a:latin typeface="Times New Roman" pitchFamily="18" charset="0"/>
                <a:cs typeface="Times New Roman" pitchFamily="18" charset="0"/>
              </a:rPr>
              <a:t>,</a:t>
            </a:r>
          </a:p>
        </p:txBody>
      </p:sp>
      <p:sp>
        <p:nvSpPr>
          <p:cNvPr id="4" name="Rectangle 3"/>
          <p:cNvSpPr/>
          <p:nvPr/>
        </p:nvSpPr>
        <p:spPr>
          <a:xfrm>
            <a:off x="4490113" y="2197290"/>
            <a:ext cx="7110484" cy="1856094"/>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1"/>
                </a:solidFill>
                <a:latin typeface="Times New Roman" pitchFamily="18" charset="0"/>
                <a:cs typeface="Times New Roman" pitchFamily="18" charset="0"/>
              </a:rPr>
              <a:t>Kriteri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kronologjik</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përpunimin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dokumenteve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hetimore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aplikohet</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kriter</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radhitjës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progersive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njësive</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gjyqësore</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të</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ruajtjës</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Dosjeve,fashikujve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ashtu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sikurse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ato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kohë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kan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marrë</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formën</a:t>
            </a:r>
            <a:r>
              <a:rPr lang="en-US" sz="2000" b="1" dirty="0">
                <a:solidFill>
                  <a:schemeClr val="tx1"/>
                </a:solidFill>
                <a:latin typeface="Times New Roman" pitchFamily="18" charset="0"/>
                <a:cs typeface="Times New Roman" pitchFamily="18" charset="0"/>
              </a:rPr>
              <a:t> e </a:t>
            </a:r>
            <a:r>
              <a:rPr lang="en-US" sz="2000" b="1" dirty="0" err="1">
                <a:solidFill>
                  <a:schemeClr val="tx1"/>
                </a:solidFill>
                <a:latin typeface="Times New Roman" pitchFamily="18" charset="0"/>
                <a:cs typeface="Times New Roman" pitchFamily="18" charset="0"/>
              </a:rPr>
              <a:t>prere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të</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vendimit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gjyqësor</a:t>
            </a:r>
            <a:r>
              <a:rPr lang="en-US" sz="2000" b="1" dirty="0" smtClean="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brenda</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objektit</a:t>
            </a:r>
            <a:r>
              <a:rPr lang="en-US" sz="2000" b="1" dirty="0">
                <a:solidFill>
                  <a:schemeClr val="tx1"/>
                </a:solidFill>
                <a:latin typeface="Times New Roman" pitchFamily="18" charset="0"/>
                <a:cs typeface="Times New Roman" pitchFamily="18" charset="0"/>
              </a:rPr>
              <a:t>(</a:t>
            </a:r>
            <a:r>
              <a:rPr lang="en-US" sz="2000" b="1" dirty="0" err="1">
                <a:solidFill>
                  <a:schemeClr val="tx1"/>
                </a:solidFill>
                <a:latin typeface="Times New Roman" pitchFamily="18" charset="0"/>
                <a:cs typeface="Times New Roman" pitchFamily="18" charset="0"/>
              </a:rPr>
              <a:t>Serisë</a:t>
            </a:r>
            <a:r>
              <a:rPr lang="en-US" sz="2000" b="1" dirty="0">
                <a:solidFill>
                  <a:schemeClr val="tx1"/>
                </a:solidFill>
                <a:latin typeface="Times New Roman" pitchFamily="18" charset="0"/>
                <a:cs typeface="Times New Roman" pitchFamily="18" charset="0"/>
              </a:rPr>
              <a:t>)</a:t>
            </a:r>
          </a:p>
          <a:p>
            <a:endParaRPr lang="en-US" dirty="0"/>
          </a:p>
        </p:txBody>
      </p:sp>
      <p:sp>
        <p:nvSpPr>
          <p:cNvPr id="5" name="Rounded Rectangle 4"/>
          <p:cNvSpPr/>
          <p:nvPr/>
        </p:nvSpPr>
        <p:spPr>
          <a:xfrm>
            <a:off x="1132765" y="409432"/>
            <a:ext cx="2934268" cy="1528550"/>
          </a:xfrm>
          <a:prstGeom prst="roundRect">
            <a:avLst/>
          </a:prstGeom>
          <a:solidFill>
            <a:srgbClr val="00B0F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2 .  KRITERI </a:t>
            </a:r>
          </a:p>
          <a:p>
            <a:pPr algn="ctr"/>
            <a:r>
              <a:rPr lang="en-US" sz="2000" b="1" dirty="0">
                <a:solidFill>
                  <a:schemeClr val="tx1"/>
                </a:solidFill>
                <a:latin typeface="Times New Roman" pitchFamily="18" charset="0"/>
                <a:cs typeface="Times New Roman" pitchFamily="18" charset="0"/>
              </a:rPr>
              <a:t>I </a:t>
            </a:r>
          </a:p>
          <a:p>
            <a:pPr algn="ctr"/>
            <a:r>
              <a:rPr lang="en-US" sz="2000" b="1" dirty="0">
                <a:solidFill>
                  <a:schemeClr val="tx1"/>
                </a:solidFill>
                <a:latin typeface="Times New Roman" pitchFamily="18" charset="0"/>
                <a:cs typeface="Times New Roman" pitchFamily="18" charset="0"/>
              </a:rPr>
              <a:t>VLERESIMIT</a:t>
            </a:r>
          </a:p>
        </p:txBody>
      </p:sp>
      <p:sp>
        <p:nvSpPr>
          <p:cNvPr id="6" name="Right Arrow 5"/>
          <p:cNvSpPr/>
          <p:nvPr/>
        </p:nvSpPr>
        <p:spPr>
          <a:xfrm>
            <a:off x="4039738" y="996287"/>
            <a:ext cx="518614" cy="450376"/>
          </a:xfrm>
          <a:prstGeom prst="rightArrow">
            <a:avLst>
              <a:gd name="adj1" fmla="val 50000"/>
              <a:gd name="adj2" fmla="val 560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960126" y="2772771"/>
            <a:ext cx="518614" cy="450376"/>
          </a:xfrm>
          <a:prstGeom prst="rightArrow">
            <a:avLst>
              <a:gd name="adj1" fmla="val 50000"/>
              <a:gd name="adj2" fmla="val 560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7"/>
          <p:cNvSpPr/>
          <p:nvPr/>
        </p:nvSpPr>
        <p:spPr>
          <a:xfrm>
            <a:off x="1282891" y="4312694"/>
            <a:ext cx="9389658" cy="491318"/>
          </a:xfrm>
          <a:prstGeom prst="snip2Diag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P</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RPUNIMI I DOKUMENTEVE </a:t>
            </a:r>
            <a:r>
              <a:rPr lang="en-US" sz="2000" b="1" dirty="0" smtClean="0">
                <a:solidFill>
                  <a:schemeClr val="tx1"/>
                </a:solidFill>
                <a:latin typeface="Times New Roman" pitchFamily="18" charset="0"/>
                <a:cs typeface="Times New Roman" pitchFamily="18" charset="0"/>
              </a:rPr>
              <a:t>GJYQËSORE </a:t>
            </a:r>
            <a:r>
              <a:rPr lang="en-US" sz="2000" b="1" dirty="0">
                <a:solidFill>
                  <a:schemeClr val="tx1"/>
                </a:solidFill>
                <a:latin typeface="Times New Roman" pitchFamily="18" charset="0"/>
                <a:cs typeface="Times New Roman" pitchFamily="18" charset="0"/>
              </a:rPr>
              <a:t>B</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HET SIPAS DY RASTEVE </a:t>
            </a:r>
          </a:p>
        </p:txBody>
      </p:sp>
      <p:sp>
        <p:nvSpPr>
          <p:cNvPr id="9" name="Oval 8"/>
          <p:cNvSpPr/>
          <p:nvPr/>
        </p:nvSpPr>
        <p:spPr>
          <a:xfrm>
            <a:off x="1078173" y="4967786"/>
            <a:ext cx="4135271" cy="559558"/>
          </a:xfrm>
          <a:prstGeom prst="ellipse">
            <a:avLst/>
          </a:prstGeom>
          <a:solidFill>
            <a:srgbClr val="FFFF00"/>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212121"/>
                </a:solidFill>
                <a:latin typeface="Times New Roman" pitchFamily="18" charset="0"/>
                <a:cs typeface="Times New Roman" pitchFamily="18" charset="0"/>
              </a:rPr>
              <a:t>Rasti</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i</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I</a:t>
            </a:r>
            <a:r>
              <a:rPr lang="en-US" b="1" dirty="0">
                <a:solidFill>
                  <a:srgbClr val="212121"/>
                </a:solidFill>
                <a:latin typeface="Times New Roman" pitchFamily="18" charset="0"/>
                <a:cs typeface="Times New Roman" pitchFamily="18" charset="0"/>
              </a:rPr>
              <a:t>-</a:t>
            </a:r>
            <a:r>
              <a:rPr lang="en-US" b="1" dirty="0" err="1">
                <a:solidFill>
                  <a:srgbClr val="212121"/>
                </a:solidFill>
                <a:latin typeface="Times New Roman" pitchFamily="18" charset="0"/>
                <a:cs typeface="Times New Roman" pitchFamily="18" charset="0"/>
              </a:rPr>
              <a:t>rë</a:t>
            </a:r>
            <a:endParaRPr lang="en-US" b="1" dirty="0">
              <a:solidFill>
                <a:srgbClr val="212121"/>
              </a:solidFill>
              <a:latin typeface="Times New Roman" pitchFamily="18" charset="0"/>
              <a:cs typeface="Times New Roman" pitchFamily="18" charset="0"/>
            </a:endParaRPr>
          </a:p>
        </p:txBody>
      </p:sp>
      <p:sp>
        <p:nvSpPr>
          <p:cNvPr id="10" name="Oval 9"/>
          <p:cNvSpPr/>
          <p:nvPr/>
        </p:nvSpPr>
        <p:spPr>
          <a:xfrm>
            <a:off x="6375779" y="4983710"/>
            <a:ext cx="4135271" cy="559558"/>
          </a:xfrm>
          <a:prstGeom prst="ellipse">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212121"/>
                </a:solidFill>
                <a:latin typeface="Times New Roman" pitchFamily="18" charset="0"/>
                <a:cs typeface="Times New Roman" pitchFamily="18" charset="0"/>
              </a:rPr>
              <a:t>Rasti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i</a:t>
            </a:r>
            <a:r>
              <a:rPr lang="en-US" sz="2000" b="1" dirty="0">
                <a:solidFill>
                  <a:srgbClr val="212121"/>
                </a:solidFill>
                <a:latin typeface="Times New Roman" pitchFamily="18" charset="0"/>
                <a:cs typeface="Times New Roman" pitchFamily="18" charset="0"/>
              </a:rPr>
              <a:t> II-</a:t>
            </a:r>
            <a:r>
              <a:rPr lang="en-US" sz="2000" b="1" dirty="0" err="1">
                <a:solidFill>
                  <a:srgbClr val="212121"/>
                </a:solidFill>
                <a:latin typeface="Times New Roman" pitchFamily="18" charset="0"/>
                <a:cs typeface="Times New Roman" pitchFamily="18" charset="0"/>
              </a:rPr>
              <a:t>të</a:t>
            </a:r>
            <a:endParaRPr lang="en-US" sz="2000" b="1" dirty="0">
              <a:solidFill>
                <a:srgbClr val="212121"/>
              </a:solidFill>
              <a:latin typeface="Times New Roman" pitchFamily="18" charset="0"/>
              <a:cs typeface="Times New Roman" pitchFamily="18" charset="0"/>
            </a:endParaRPr>
          </a:p>
        </p:txBody>
      </p:sp>
      <p:sp>
        <p:nvSpPr>
          <p:cNvPr id="11" name="Down Arrow 10"/>
          <p:cNvSpPr/>
          <p:nvPr/>
        </p:nvSpPr>
        <p:spPr>
          <a:xfrm>
            <a:off x="3220872" y="4694831"/>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218228" y="4697104"/>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2955" y="5650173"/>
            <a:ext cx="5322627" cy="1009934"/>
          </a:xfrm>
          <a:prstGeom prst="rect">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212121"/>
                </a:solidFill>
                <a:latin typeface="Times New Roman" pitchFamily="18" charset="0"/>
                <a:cs typeface="Times New Roman" pitchFamily="18" charset="0"/>
              </a:rPr>
              <a:t>Kur</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dokumentacioni</a:t>
            </a:r>
            <a:r>
              <a:rPr lang="en-US" b="1" dirty="0">
                <a:solidFill>
                  <a:srgbClr val="212121"/>
                </a:solidFill>
                <a:latin typeface="Times New Roman" pitchFamily="18" charset="0"/>
                <a:cs typeface="Times New Roman" pitchFamily="18" charset="0"/>
              </a:rPr>
              <a:t> </a:t>
            </a:r>
            <a:r>
              <a:rPr lang="en-US" b="1" dirty="0" err="1" smtClean="0">
                <a:solidFill>
                  <a:srgbClr val="212121"/>
                </a:solidFill>
                <a:latin typeface="Times New Roman" pitchFamily="18" charset="0"/>
                <a:cs typeface="Times New Roman" pitchFamily="18" charset="0"/>
              </a:rPr>
              <a:t>gjyqësor</a:t>
            </a:r>
            <a:r>
              <a:rPr lang="en-US" b="1" dirty="0" smtClean="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përpunohet</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brenda</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vitit</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kalendarik</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në</a:t>
            </a:r>
            <a:r>
              <a:rPr lang="en-US" b="1" dirty="0">
                <a:solidFill>
                  <a:srgbClr val="212121"/>
                </a:solidFill>
                <a:latin typeface="Times New Roman" pitchFamily="18" charset="0"/>
                <a:cs typeface="Times New Roman" pitchFamily="18" charset="0"/>
              </a:rPr>
              <a:t> 6 </a:t>
            </a:r>
            <a:r>
              <a:rPr lang="en-US" b="1" dirty="0" err="1">
                <a:solidFill>
                  <a:srgbClr val="212121"/>
                </a:solidFill>
                <a:latin typeface="Times New Roman" pitchFamily="18" charset="0"/>
                <a:cs typeface="Times New Roman" pitchFamily="18" charset="0"/>
              </a:rPr>
              <a:t>mujorin</a:t>
            </a:r>
            <a:r>
              <a:rPr lang="en-US" b="1" dirty="0">
                <a:solidFill>
                  <a:srgbClr val="212121"/>
                </a:solidFill>
                <a:latin typeface="Times New Roman" pitchFamily="18" charset="0"/>
                <a:cs typeface="Times New Roman" pitchFamily="18" charset="0"/>
              </a:rPr>
              <a:t> e </a:t>
            </a:r>
            <a:r>
              <a:rPr lang="en-US" b="1" dirty="0" err="1" smtClean="0">
                <a:solidFill>
                  <a:srgbClr val="212121"/>
                </a:solidFill>
                <a:latin typeface="Times New Roman" pitchFamily="18" charset="0"/>
                <a:cs typeface="Times New Roman" pitchFamily="18" charset="0"/>
              </a:rPr>
              <a:t>parë</a:t>
            </a:r>
            <a:r>
              <a:rPr lang="en-US" b="1" dirty="0" smtClean="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të</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vitit</a:t>
            </a:r>
            <a:r>
              <a:rPr lang="en-US" b="1" dirty="0">
                <a:solidFill>
                  <a:srgbClr val="212121"/>
                </a:solidFill>
                <a:latin typeface="Times New Roman" pitchFamily="18" charset="0"/>
                <a:cs typeface="Times New Roman" pitchFamily="18" charset="0"/>
              </a:rPr>
              <a:t> </a:t>
            </a:r>
            <a:r>
              <a:rPr lang="en-US" b="1" dirty="0" err="1">
                <a:solidFill>
                  <a:srgbClr val="212121"/>
                </a:solidFill>
                <a:latin typeface="Times New Roman" pitchFamily="18" charset="0"/>
                <a:cs typeface="Times New Roman" pitchFamily="18" charset="0"/>
              </a:rPr>
              <a:t>pasardhës</a:t>
            </a:r>
            <a:r>
              <a:rPr lang="en-US" b="1" dirty="0">
                <a:solidFill>
                  <a:srgbClr val="212121"/>
                </a:solidFill>
                <a:latin typeface="Times New Roman" pitchFamily="18" charset="0"/>
                <a:cs typeface="Times New Roman" pitchFamily="18" charset="0"/>
              </a:rPr>
              <a:t>.</a:t>
            </a:r>
          </a:p>
        </p:txBody>
      </p:sp>
      <p:sp>
        <p:nvSpPr>
          <p:cNvPr id="14" name="Rectangle 13"/>
          <p:cNvSpPr/>
          <p:nvPr/>
        </p:nvSpPr>
        <p:spPr>
          <a:xfrm>
            <a:off x="5964072" y="5625152"/>
            <a:ext cx="5800298" cy="994012"/>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a:solidFill>
                  <a:srgbClr val="212121"/>
                </a:solidFill>
                <a:latin typeface="Times New Roman" pitchFamily="18" charset="0"/>
                <a:cs typeface="Times New Roman" pitchFamily="18" charset="0"/>
              </a:rPr>
              <a:t>Kur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dokumentacioni</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është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i</a:t>
            </a:r>
            <a:r>
              <a:rPr lang="en-US" sz="2000" b="1" dirty="0">
                <a:solidFill>
                  <a:srgbClr val="212121"/>
                </a:solidFill>
                <a:latin typeface="Times New Roman" pitchFamily="18" charset="0"/>
                <a:cs typeface="Times New Roman" pitchFamily="18" charset="0"/>
              </a:rPr>
              <a:t> pa </a:t>
            </a:r>
            <a:r>
              <a:rPr lang="en-US" sz="2000" b="1" dirty="0" err="1">
                <a:solidFill>
                  <a:srgbClr val="212121"/>
                </a:solidFill>
                <a:latin typeface="Times New Roman" pitchFamily="18" charset="0"/>
                <a:cs typeface="Times New Roman" pitchFamily="18" charset="0"/>
              </a:rPr>
              <a:t>përpunuar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tërsisht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apo</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pjesërisht</a:t>
            </a:r>
            <a:r>
              <a:rPr lang="en-US" sz="2000" b="1" dirty="0">
                <a:solidFill>
                  <a:srgbClr val="212121"/>
                </a:solidFill>
                <a:latin typeface="Times New Roman" pitchFamily="18" charset="0"/>
                <a:cs typeface="Times New Roman" pitchFamily="18" charset="0"/>
              </a:rPr>
              <a:t> me </a:t>
            </a:r>
            <a:r>
              <a:rPr lang="en-US" sz="2000" b="1" dirty="0" err="1">
                <a:solidFill>
                  <a:srgbClr val="212121"/>
                </a:solidFill>
                <a:latin typeface="Times New Roman" pitchFamily="18" charset="0"/>
                <a:cs typeface="Times New Roman" pitchFamily="18" charset="0"/>
              </a:rPr>
              <a:t>vite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tëra</a:t>
            </a:r>
            <a:endParaRPr lang="en-US" sz="2000" b="1" dirty="0">
              <a:solidFill>
                <a:srgbClr val="212121"/>
              </a:solidFill>
              <a:latin typeface="Times New Roman" pitchFamily="18" charset="0"/>
              <a:cs typeface="Times New Roman" pitchFamily="18" charset="0"/>
            </a:endParaRPr>
          </a:p>
        </p:txBody>
      </p:sp>
      <p:sp>
        <p:nvSpPr>
          <p:cNvPr id="15" name="Down Arrow 14"/>
          <p:cNvSpPr/>
          <p:nvPr/>
        </p:nvSpPr>
        <p:spPr>
          <a:xfrm>
            <a:off x="1926610" y="5393142"/>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462449" y="5395415"/>
            <a:ext cx="484632" cy="36849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88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88358" y="177422"/>
            <a:ext cx="8434316" cy="545910"/>
          </a:xfrm>
          <a:prstGeom prst="ellipse">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212121"/>
                </a:solidFill>
                <a:latin typeface="Times New Roman" pitchFamily="18" charset="0"/>
                <a:cs typeface="Times New Roman" pitchFamily="18" charset="0"/>
              </a:rPr>
              <a:t>Rasti</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a:t>
            </a:r>
            <a:r>
              <a:rPr lang="en-US" sz="2400" b="1" dirty="0" err="1">
                <a:solidFill>
                  <a:srgbClr val="212121"/>
                </a:solidFill>
                <a:latin typeface="Times New Roman" pitchFamily="18" charset="0"/>
                <a:cs typeface="Times New Roman" pitchFamily="18" charset="0"/>
              </a:rPr>
              <a:t>rë</a:t>
            </a:r>
            <a:endParaRPr lang="en-US" sz="2400" b="1" dirty="0">
              <a:solidFill>
                <a:srgbClr val="212121"/>
              </a:solidFill>
              <a:latin typeface="Times New Roman" pitchFamily="18" charset="0"/>
              <a:cs typeface="Times New Roman" pitchFamily="18" charset="0"/>
            </a:endParaRPr>
          </a:p>
          <a:p>
            <a:pPr algn="ctr"/>
            <a:endParaRPr lang="en-US" dirty="0"/>
          </a:p>
        </p:txBody>
      </p:sp>
      <p:sp>
        <p:nvSpPr>
          <p:cNvPr id="3" name="Rectangle 2"/>
          <p:cNvSpPr/>
          <p:nvPr/>
        </p:nvSpPr>
        <p:spPr>
          <a:xfrm>
            <a:off x="1596788" y="887104"/>
            <a:ext cx="10140287" cy="873457"/>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dokumentacioni</a:t>
            </a:r>
            <a:r>
              <a:rPr lang="en-US" sz="2000" b="1" dirty="0">
                <a:solidFill>
                  <a:srgbClr val="212121"/>
                </a:solidFill>
                <a:latin typeface="Times New Roman" pitchFamily="18" charset="0"/>
                <a:cs typeface="Times New Roman" pitchFamily="18" charset="0"/>
              </a:rPr>
              <a:t> </a:t>
            </a:r>
            <a:r>
              <a:rPr lang="en-US" sz="2000" b="1" dirty="0" err="1" smtClean="0">
                <a:solidFill>
                  <a:srgbClr val="212121"/>
                </a:solidFill>
                <a:latin typeface="Times New Roman" pitchFamily="18" charset="0"/>
                <a:cs typeface="Times New Roman" pitchFamily="18" charset="0"/>
              </a:rPr>
              <a:t>gjyqësor</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përpunohet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brenda</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kalendarik</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6 </a:t>
            </a:r>
            <a:r>
              <a:rPr lang="en-US" sz="2000" b="1" dirty="0" err="1">
                <a:solidFill>
                  <a:srgbClr val="212121"/>
                </a:solidFill>
                <a:latin typeface="Times New Roman" pitchFamily="18" charset="0"/>
                <a:cs typeface="Times New Roman" pitchFamily="18" charset="0"/>
              </a:rPr>
              <a:t>mujorin</a:t>
            </a:r>
            <a:r>
              <a:rPr lang="en-US" sz="2000" b="1" dirty="0">
                <a:solidFill>
                  <a:srgbClr val="212121"/>
                </a:solidFill>
                <a:latin typeface="Times New Roman" pitchFamily="18" charset="0"/>
                <a:cs typeface="Times New Roman" pitchFamily="18" charset="0"/>
              </a:rPr>
              <a:t> e </a:t>
            </a:r>
            <a:r>
              <a:rPr lang="en-US" sz="2000" b="1" dirty="0" err="1" smtClean="0">
                <a:solidFill>
                  <a:srgbClr val="212121"/>
                </a:solidFill>
                <a:latin typeface="Times New Roman" pitchFamily="18" charset="0"/>
                <a:cs typeface="Times New Roman" pitchFamily="18" charset="0"/>
              </a:rPr>
              <a:t>parë</a:t>
            </a:r>
            <a:r>
              <a:rPr lang="en-US" sz="2000" b="1" dirty="0" smtClean="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vitit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pasardhës</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ndiqen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keto</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hapa</a:t>
            </a:r>
            <a:r>
              <a:rPr lang="en-US" sz="2000" b="1" dirty="0">
                <a:solidFill>
                  <a:srgbClr val="212121"/>
                </a:solidFill>
                <a:latin typeface="Times New Roman" pitchFamily="18" charset="0"/>
                <a:cs typeface="Times New Roman" pitchFamily="18" charset="0"/>
              </a:rPr>
              <a:t>:</a:t>
            </a:r>
            <a:endParaRPr lang="en-US" sz="2000" b="1" dirty="0"/>
          </a:p>
        </p:txBody>
      </p:sp>
      <p:sp>
        <p:nvSpPr>
          <p:cNvPr id="4" name="Down Arrow 3"/>
          <p:cNvSpPr/>
          <p:nvPr/>
        </p:nvSpPr>
        <p:spPr>
          <a:xfrm>
            <a:off x="6714699" y="600501"/>
            <a:ext cx="354841" cy="409433"/>
          </a:xfrm>
          <a:prstGeom prst="downArrow">
            <a:avLst>
              <a:gd name="adj1" fmla="val 50000"/>
              <a:gd name="adj2" fmla="val 556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41946" y="1992573"/>
            <a:ext cx="10481481" cy="4203511"/>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dirty="0" err="1">
                <a:solidFill>
                  <a:schemeClr val="tx1"/>
                </a:solidFill>
                <a:latin typeface="Times New Roman" pitchFamily="18" charset="0"/>
              </a:rPr>
              <a:t>Verifikohen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njësitë</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ruajtjës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dosjet,fashikujt</a:t>
            </a:r>
            <a:r>
              <a:rPr lang="en-US" sz="2000" b="1" dirty="0">
                <a:solidFill>
                  <a:schemeClr val="tx1"/>
                </a:solidFill>
                <a:latin typeface="Times New Roman" pitchFamily="18" charset="0"/>
              </a:rPr>
              <a:t>) </a:t>
            </a:r>
            <a:r>
              <a:rPr lang="en-US" sz="2000" b="1" dirty="0" err="1" smtClean="0">
                <a:solidFill>
                  <a:schemeClr val="tx1"/>
                </a:solidFill>
                <a:latin typeface="Times New Roman" pitchFamily="18" charset="0"/>
              </a:rPr>
              <a:t>gjyqësor</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brenda</a:t>
            </a:r>
            <a:r>
              <a:rPr lang="en-US" sz="2000" b="1" dirty="0" smtClean="0">
                <a:solidFill>
                  <a:schemeClr val="tx1"/>
                </a:solidFill>
                <a:latin typeface="Times New Roman" pitchFamily="18" charset="0"/>
              </a:rPr>
              <a:t> </a:t>
            </a:r>
            <a:r>
              <a:rPr lang="en-US" sz="2000" b="1" dirty="0" err="1">
                <a:solidFill>
                  <a:schemeClr val="tx1"/>
                </a:solidFill>
                <a:latin typeface="Times New Roman" pitchFamily="18" charset="0"/>
              </a:rPr>
              <a:t>vitit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kalendarik</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nëse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jan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arkiv</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kodeksit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vjetor</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smtClean="0">
                <a:solidFill>
                  <a:schemeClr val="tx1"/>
                </a:solidFill>
                <a:latin typeface="Times New Roman" pitchFamily="18" charset="0"/>
              </a:rPr>
              <a:t>vendimeve</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gjyqësore</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apo</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regjistrit</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të</a:t>
            </a:r>
            <a:r>
              <a:rPr lang="en-US" sz="2000" b="1" dirty="0" smtClean="0">
                <a:solidFill>
                  <a:schemeClr val="tx1"/>
                </a:solidFill>
                <a:latin typeface="Times New Roman" pitchFamily="18" charset="0"/>
              </a:rPr>
              <a:t> </a:t>
            </a:r>
            <a:r>
              <a:rPr lang="en-US" sz="2000" b="1" dirty="0" err="1" smtClean="0">
                <a:solidFill>
                  <a:schemeClr val="tx1"/>
                </a:solidFill>
                <a:latin typeface="Times New Roman" pitchFamily="18" charset="0"/>
              </a:rPr>
              <a:t>tij</a:t>
            </a:r>
            <a:r>
              <a:rPr lang="en-US" sz="2000" b="1" dirty="0" smtClean="0">
                <a:solidFill>
                  <a:schemeClr val="tx1"/>
                </a:solidFill>
                <a:latin typeface="Times New Roman" pitchFamily="18" charset="0"/>
              </a:rPr>
              <a:t> </a:t>
            </a:r>
            <a:r>
              <a:rPr lang="en-US" sz="2000" b="1" dirty="0" err="1">
                <a:solidFill>
                  <a:schemeClr val="tx1"/>
                </a:solidFill>
                <a:latin typeface="Times New Roman" pitchFamily="18" charset="0"/>
              </a:rPr>
              <a:t>origjinale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lidhura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formë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libri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progresivisht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numrave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datave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përkatse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regjistrit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hyrjes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tyre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arkivin</a:t>
            </a:r>
            <a:r>
              <a:rPr lang="en-US" sz="2000" b="1" dirty="0">
                <a:solidFill>
                  <a:schemeClr val="tx1"/>
                </a:solidFill>
                <a:latin typeface="Times New Roman" pitchFamily="18" charset="0"/>
              </a:rPr>
              <a:t> e </a:t>
            </a:r>
            <a:r>
              <a:rPr lang="en-US" sz="2000" b="1" dirty="0" err="1" smtClean="0">
                <a:solidFill>
                  <a:schemeClr val="tx1"/>
                </a:solidFill>
                <a:latin typeface="Times New Roman" pitchFamily="18" charset="0"/>
              </a:rPr>
              <a:t>fondkrijuesit</a:t>
            </a:r>
            <a:r>
              <a:rPr lang="en-US" sz="2000" b="1" dirty="0" smtClean="0">
                <a:solidFill>
                  <a:schemeClr val="tx1"/>
                </a:solidFill>
                <a:latin typeface="Times New Roman" pitchFamily="18" charset="0"/>
              </a:rPr>
              <a:t>(</a:t>
            </a:r>
            <a:r>
              <a:rPr lang="en-US" sz="2000" b="1" dirty="0" err="1" smtClean="0">
                <a:solidFill>
                  <a:schemeClr val="tx1"/>
                </a:solidFill>
                <a:latin typeface="Times New Roman" pitchFamily="18" charset="0"/>
              </a:rPr>
              <a:t>Gjykatës</a:t>
            </a:r>
            <a:r>
              <a:rPr lang="en-US" sz="2000" b="1" dirty="0" smtClean="0">
                <a:solidFill>
                  <a:schemeClr val="tx1"/>
                </a:solidFill>
                <a:latin typeface="Times New Roman" pitchFamily="18" charset="0"/>
              </a:rPr>
              <a:t>).</a:t>
            </a:r>
            <a:endParaRPr lang="en-US" sz="2000" b="1" dirty="0">
              <a:solidFill>
                <a:schemeClr val="tx1"/>
              </a:solidFill>
              <a:latin typeface="Times New Roman" pitchFamily="18" charset="0"/>
            </a:endParaRPr>
          </a:p>
          <a:p>
            <a:pPr marL="342900" indent="-342900">
              <a:buAutoNum type="arabicPeriod"/>
            </a:pPr>
            <a:r>
              <a:rPr lang="en-US" sz="2000" b="1" dirty="0" err="1">
                <a:solidFill>
                  <a:schemeClr val="tx1"/>
                </a:solidFill>
                <a:latin typeface="Times New Roman" pitchFamily="18" charset="0"/>
              </a:rPr>
              <a:t>Dosjet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fashikujt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ndahen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sipas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objektit</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Serisë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zbatim</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Listes</a:t>
            </a:r>
            <a:r>
              <a:rPr lang="en-US" sz="2000" b="1" dirty="0">
                <a:solidFill>
                  <a:schemeClr val="tx1"/>
                </a:solidFill>
                <a:latin typeface="Times New Roman" pitchFamily="18" charset="0"/>
              </a:rPr>
              <a:t> tip me </a:t>
            </a:r>
            <a:r>
              <a:rPr lang="en-US" sz="2000" b="1" dirty="0" err="1">
                <a:solidFill>
                  <a:schemeClr val="tx1"/>
                </a:solidFill>
                <a:latin typeface="Times New Roman" pitchFamily="18" charset="0"/>
              </a:rPr>
              <a:t>afatet</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ruajtjës</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miratuara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nga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organi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epror</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fondkrijuesit</a:t>
            </a:r>
            <a:r>
              <a:rPr lang="en-US" sz="2000" b="1" dirty="0">
                <a:solidFill>
                  <a:schemeClr val="tx1"/>
                </a:solidFill>
                <a:latin typeface="Times New Roman" pitchFamily="18" charset="0"/>
              </a:rPr>
              <a:t> </a:t>
            </a:r>
            <a:r>
              <a:rPr lang="en-US" sz="2000" b="1" dirty="0" smtClean="0">
                <a:solidFill>
                  <a:schemeClr val="tx1"/>
                </a:solidFill>
                <a:latin typeface="Times New Roman" pitchFamily="18" charset="0"/>
              </a:rPr>
              <a:t>(</a:t>
            </a:r>
            <a:r>
              <a:rPr lang="en-US" sz="2000" b="1" dirty="0">
                <a:solidFill>
                  <a:schemeClr val="tx1"/>
                </a:solidFill>
                <a:latin typeface="Times New Roman" pitchFamily="18" charset="0"/>
              </a:rPr>
              <a:t> </a:t>
            </a:r>
            <a:r>
              <a:rPr lang="en-US" sz="2000" b="1" dirty="0" smtClean="0">
                <a:solidFill>
                  <a:schemeClr val="tx1"/>
                </a:solidFill>
                <a:latin typeface="Times New Roman" pitchFamily="18" charset="0"/>
              </a:rPr>
              <a:t>KLGJ).</a:t>
            </a:r>
            <a:endParaRPr lang="en-US" sz="2000" b="1" dirty="0">
              <a:solidFill>
                <a:schemeClr val="tx1"/>
              </a:solidFill>
              <a:latin typeface="Times New Roman" pitchFamily="18" charset="0"/>
            </a:endParaRPr>
          </a:p>
          <a:p>
            <a:pPr marL="342900" indent="-342900">
              <a:buAutoNum type="arabicPeriod"/>
            </a:pPr>
            <a:r>
              <a:rPr lang="en-US" sz="2000" b="1" dirty="0" err="1">
                <a:solidFill>
                  <a:schemeClr val="tx1"/>
                </a:solidFill>
                <a:latin typeface="Times New Roman" pitchFamily="18" charset="0"/>
              </a:rPr>
              <a:t>Ndarja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objekt</a:t>
            </a:r>
            <a:r>
              <a:rPr lang="en-US" sz="2000" b="1" dirty="0">
                <a:solidFill>
                  <a:schemeClr val="tx1"/>
                </a:solidFill>
                <a:latin typeface="Times New Roman" pitchFamily="18" charset="0"/>
              </a:rPr>
              <a:t> (Seri)</a:t>
            </a:r>
            <a:r>
              <a:rPr lang="en-US" sz="2000" b="1" dirty="0" err="1">
                <a:solidFill>
                  <a:schemeClr val="tx1"/>
                </a:solidFill>
                <a:latin typeface="Times New Roman" pitchFamily="18" charset="0"/>
              </a:rPr>
              <a:t>fillon</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mënyrë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progresive</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nga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Seria</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më</a:t>
            </a:r>
            <a:r>
              <a:rPr lang="en-US" sz="2000" b="1" dirty="0">
                <a:solidFill>
                  <a:schemeClr val="tx1"/>
                </a:solidFill>
                <a:latin typeface="Times New Roman" pitchFamily="18" charset="0"/>
              </a:rPr>
              <a:t> e </a:t>
            </a:r>
            <a:r>
              <a:rPr lang="en-US" sz="2000" b="1" dirty="0" err="1">
                <a:solidFill>
                  <a:schemeClr val="tx1"/>
                </a:solidFill>
                <a:latin typeface="Times New Roman" pitchFamily="18" charset="0"/>
              </a:rPr>
              <a:t>vogel</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që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është</a:t>
            </a:r>
            <a:r>
              <a:rPr lang="en-US" sz="2000" b="1" dirty="0">
                <a:solidFill>
                  <a:schemeClr val="tx1"/>
                </a:solidFill>
                <a:latin typeface="Times New Roman" pitchFamily="18" charset="0"/>
              </a:rPr>
              <a:t> </a:t>
            </a:r>
            <a:r>
              <a:rPr lang="en-US" sz="2000" b="1" dirty="0" smtClean="0">
                <a:solidFill>
                  <a:schemeClr val="tx1"/>
                </a:solidFill>
                <a:latin typeface="Times New Roman" pitchFamily="18" charset="0"/>
              </a:rPr>
              <a:t>1-001 </a:t>
            </a:r>
            <a:r>
              <a:rPr lang="en-US" sz="2000" b="1" dirty="0" err="1">
                <a:solidFill>
                  <a:schemeClr val="tx1"/>
                </a:solidFill>
                <a:latin typeface="Times New Roman" pitchFamily="18" charset="0"/>
              </a:rPr>
              <a:t>dhe</a:t>
            </a:r>
            <a:r>
              <a:rPr lang="en-US" sz="2000" b="1" dirty="0">
                <a:solidFill>
                  <a:schemeClr val="tx1"/>
                </a:solidFill>
                <a:latin typeface="Times New Roman" pitchFamily="18" charset="0"/>
              </a:rPr>
              <a:t> me </a:t>
            </a:r>
            <a:r>
              <a:rPr lang="en-US" sz="2000" b="1" dirty="0" err="1">
                <a:solidFill>
                  <a:schemeClr val="tx1"/>
                </a:solidFill>
                <a:latin typeface="Times New Roman" pitchFamily="18" charset="0"/>
              </a:rPr>
              <a:t>radhë</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deri</a:t>
            </a:r>
            <a:r>
              <a:rPr lang="en-US" sz="2000" b="1" dirty="0">
                <a:solidFill>
                  <a:schemeClr val="tx1"/>
                </a:solidFill>
                <a:latin typeface="Times New Roman" pitchFamily="18" charset="0"/>
              </a:rPr>
              <a:t> </a:t>
            </a:r>
            <a:r>
              <a:rPr lang="en-US" sz="2000" b="1" dirty="0" err="1">
                <a:solidFill>
                  <a:schemeClr val="tx1"/>
                </a:solidFill>
                <a:latin typeface="Times New Roman" pitchFamily="18" charset="0"/>
              </a:rPr>
              <a:t>te</a:t>
            </a:r>
            <a:r>
              <a:rPr lang="en-US" sz="2000" b="1" dirty="0">
                <a:solidFill>
                  <a:schemeClr val="tx1"/>
                </a:solidFill>
                <a:latin typeface="Times New Roman" pitchFamily="18" charset="0"/>
              </a:rPr>
              <a:t> e </a:t>
            </a:r>
            <a:r>
              <a:rPr lang="en-US" sz="2000" b="1" dirty="0" err="1" smtClean="0">
                <a:solidFill>
                  <a:schemeClr val="tx1"/>
                </a:solidFill>
                <a:latin typeface="Times New Roman" pitchFamily="18" charset="0"/>
              </a:rPr>
              <a:t>fundit</a:t>
            </a:r>
            <a:r>
              <a:rPr lang="en-US" sz="2000" b="1" dirty="0">
                <a:solidFill>
                  <a:schemeClr val="tx1"/>
                </a:solidFill>
                <a:latin typeface="Times New Roman" pitchFamily="18" charset="0"/>
              </a:rPr>
              <a:t>.</a:t>
            </a:r>
            <a:r>
              <a:rPr lang="en-US" sz="2000" b="1" dirty="0" smtClean="0">
                <a:solidFill>
                  <a:schemeClr val="tx1"/>
                </a:solidFill>
                <a:latin typeface="Times New Roman" pitchFamily="18" charset="0"/>
              </a:rPr>
              <a:t> </a:t>
            </a:r>
            <a:endParaRPr lang="en-US" sz="2000" b="1" dirty="0">
              <a:solidFill>
                <a:schemeClr val="tx1"/>
              </a:solidFill>
              <a:latin typeface="Times New Roman" pitchFamily="18" charset="0"/>
            </a:endParaRPr>
          </a:p>
          <a:p>
            <a:pPr marL="342900" indent="-342900">
              <a:buAutoNum type="arabicPeriod"/>
            </a:pPr>
            <a:r>
              <a:rPr lang="en-US" b="1" dirty="0">
                <a:solidFill>
                  <a:schemeClr val="tx1"/>
                </a:solidFill>
              </a:rPr>
              <a:t>Brenda  </a:t>
            </a:r>
            <a:r>
              <a:rPr lang="en-US" b="1" dirty="0" err="1">
                <a:solidFill>
                  <a:schemeClr val="tx1"/>
                </a:solidFill>
              </a:rPr>
              <a:t>objektit</a:t>
            </a:r>
            <a:r>
              <a:rPr lang="en-US" b="1" dirty="0">
                <a:solidFill>
                  <a:schemeClr val="tx1"/>
                </a:solidFill>
              </a:rPr>
              <a:t> ( </a:t>
            </a:r>
            <a:r>
              <a:rPr lang="en-US" b="1" dirty="0" err="1">
                <a:solidFill>
                  <a:schemeClr val="tx1"/>
                </a:solidFill>
              </a:rPr>
              <a:t>Serisë</a:t>
            </a:r>
            <a:r>
              <a:rPr lang="en-US" b="1" dirty="0">
                <a:solidFill>
                  <a:schemeClr val="tx1"/>
                </a:solidFill>
              </a:rPr>
              <a:t>) </a:t>
            </a:r>
            <a:r>
              <a:rPr lang="en-US" b="1" dirty="0" err="1">
                <a:solidFill>
                  <a:schemeClr val="tx1"/>
                </a:solidFill>
              </a:rPr>
              <a:t>dosjet</a:t>
            </a:r>
            <a:r>
              <a:rPr lang="en-US" b="1" dirty="0">
                <a:solidFill>
                  <a:schemeClr val="tx1"/>
                </a:solidFill>
              </a:rPr>
              <a:t> (</a:t>
            </a:r>
            <a:r>
              <a:rPr lang="en-US" b="1" dirty="0" err="1">
                <a:solidFill>
                  <a:schemeClr val="tx1"/>
                </a:solidFill>
              </a:rPr>
              <a:t>fashikujt</a:t>
            </a:r>
            <a:r>
              <a:rPr lang="en-US" b="1" dirty="0">
                <a:solidFill>
                  <a:schemeClr val="tx1"/>
                </a:solidFill>
              </a:rPr>
              <a:t>) </a:t>
            </a:r>
            <a:r>
              <a:rPr lang="en-US" b="1" dirty="0" err="1" smtClean="0">
                <a:solidFill>
                  <a:schemeClr val="tx1"/>
                </a:solidFill>
              </a:rPr>
              <a:t>gjyqësor</a:t>
            </a:r>
            <a:r>
              <a:rPr lang="en-US" b="1" dirty="0" smtClean="0">
                <a:solidFill>
                  <a:schemeClr val="tx1"/>
                </a:solidFill>
              </a:rPr>
              <a:t> </a:t>
            </a:r>
            <a:r>
              <a:rPr lang="en-US" b="1" dirty="0" err="1">
                <a:solidFill>
                  <a:schemeClr val="tx1"/>
                </a:solidFill>
              </a:rPr>
              <a:t>vendosen</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mënyrë</a:t>
            </a:r>
            <a:r>
              <a:rPr lang="en-US" b="1" dirty="0">
                <a:solidFill>
                  <a:schemeClr val="tx1"/>
                </a:solidFill>
              </a:rPr>
              <a:t> </a:t>
            </a:r>
            <a:r>
              <a:rPr lang="en-US" b="1" dirty="0" err="1">
                <a:solidFill>
                  <a:schemeClr val="tx1"/>
                </a:solidFill>
              </a:rPr>
              <a:t>progersive</a:t>
            </a:r>
            <a:r>
              <a:rPr lang="en-US" b="1" dirty="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numri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vogel</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madhi</a:t>
            </a:r>
            <a:r>
              <a:rPr lang="en-US" b="1" dirty="0">
                <a:solidFill>
                  <a:schemeClr val="tx1"/>
                </a:solidFill>
              </a:rPr>
              <a:t> </a:t>
            </a:r>
            <a:r>
              <a:rPr lang="en-US" b="1" dirty="0" err="1">
                <a:solidFill>
                  <a:schemeClr val="tx1"/>
                </a:solidFill>
              </a:rPr>
              <a:t>për</a:t>
            </a:r>
            <a:r>
              <a:rPr lang="en-US" b="1" dirty="0">
                <a:solidFill>
                  <a:schemeClr val="tx1"/>
                </a:solidFill>
              </a:rPr>
              <a:t> </a:t>
            </a:r>
            <a:r>
              <a:rPr lang="en-US" b="1" dirty="0" err="1">
                <a:solidFill>
                  <a:schemeClr val="tx1"/>
                </a:solidFill>
              </a:rPr>
              <a:t>çdo</a:t>
            </a:r>
            <a:r>
              <a:rPr lang="en-US" b="1" dirty="0">
                <a:solidFill>
                  <a:schemeClr val="tx1"/>
                </a:solidFill>
              </a:rPr>
              <a:t> </a:t>
            </a:r>
            <a:r>
              <a:rPr lang="en-US" b="1" dirty="0" err="1">
                <a:solidFill>
                  <a:schemeClr val="tx1"/>
                </a:solidFill>
              </a:rPr>
              <a:t>seri</a:t>
            </a:r>
            <a:r>
              <a:rPr lang="en-US" b="1" dirty="0">
                <a:solidFill>
                  <a:schemeClr val="tx1"/>
                </a:solidFill>
              </a:rPr>
              <a:t> </a:t>
            </a:r>
            <a:r>
              <a:rPr lang="en-US" b="1" dirty="0" err="1">
                <a:solidFill>
                  <a:schemeClr val="tx1"/>
                </a:solidFill>
              </a:rPr>
              <a:t>progresivisht</a:t>
            </a:r>
            <a:r>
              <a:rPr lang="en-US" b="1" dirty="0">
                <a:solidFill>
                  <a:schemeClr val="tx1"/>
                </a:solidFill>
              </a:rPr>
              <a:t> me </a:t>
            </a:r>
            <a:r>
              <a:rPr lang="en-US" b="1" dirty="0" err="1">
                <a:solidFill>
                  <a:schemeClr val="tx1"/>
                </a:solidFill>
              </a:rPr>
              <a:t>radhë</a:t>
            </a:r>
            <a:r>
              <a:rPr lang="en-US" b="1" dirty="0">
                <a:solidFill>
                  <a:schemeClr val="tx1"/>
                </a:solidFill>
              </a:rPr>
              <a:t>.</a:t>
            </a:r>
          </a:p>
          <a:p>
            <a:pPr marL="342900" indent="-342900">
              <a:buAutoNum type="arabicPeriod"/>
            </a:pPr>
            <a:r>
              <a:rPr lang="en-US" b="1" dirty="0">
                <a:solidFill>
                  <a:schemeClr val="tx1"/>
                </a:solidFill>
              </a:rPr>
              <a:t>Pas </a:t>
            </a:r>
            <a:r>
              <a:rPr lang="en-US" b="1" dirty="0" err="1">
                <a:solidFill>
                  <a:schemeClr val="tx1"/>
                </a:solidFill>
              </a:rPr>
              <a:t>ndarjes</a:t>
            </a:r>
            <a:r>
              <a:rPr lang="en-US" b="1" dirty="0">
                <a:solidFill>
                  <a:schemeClr val="tx1"/>
                </a:solidFill>
              </a:rPr>
              <a:t> </a:t>
            </a:r>
            <a:r>
              <a:rPr lang="en-US" b="1" dirty="0" err="1">
                <a:solidFill>
                  <a:schemeClr val="tx1"/>
                </a:solidFill>
              </a:rPr>
              <a:t>si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sipër</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a:t>
            </a:r>
            <a:r>
              <a:rPr lang="en-US" b="1" dirty="0" err="1">
                <a:solidFill>
                  <a:schemeClr val="tx1"/>
                </a:solidFill>
              </a:rPr>
              <a:t>hidhen</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Formularin</a:t>
            </a:r>
            <a:r>
              <a:rPr lang="en-US" b="1" dirty="0">
                <a:solidFill>
                  <a:schemeClr val="tx1"/>
                </a:solidFill>
              </a:rPr>
              <a:t> e </a:t>
            </a:r>
            <a:r>
              <a:rPr lang="en-US" b="1" dirty="0" err="1">
                <a:solidFill>
                  <a:schemeClr val="tx1"/>
                </a:solidFill>
              </a:rPr>
              <a:t>inventarit</a:t>
            </a:r>
            <a:r>
              <a:rPr lang="en-US" b="1" dirty="0">
                <a:solidFill>
                  <a:schemeClr val="tx1"/>
                </a:solidFill>
              </a:rPr>
              <a:t> model </a:t>
            </a:r>
            <a:r>
              <a:rPr lang="en-US" b="1" dirty="0" smtClean="0">
                <a:solidFill>
                  <a:schemeClr val="tx1"/>
                </a:solidFill>
              </a:rPr>
              <a:t>1 </a:t>
            </a:r>
            <a:r>
              <a:rPr lang="en-US" b="1" dirty="0" err="1">
                <a:solidFill>
                  <a:schemeClr val="tx1"/>
                </a:solidFill>
              </a:rPr>
              <a:t>për</a:t>
            </a:r>
            <a:r>
              <a:rPr lang="en-US" b="1" dirty="0">
                <a:solidFill>
                  <a:schemeClr val="tx1"/>
                </a:solidFill>
              </a:rPr>
              <a:t> </a:t>
            </a:r>
            <a:r>
              <a:rPr lang="en-US" b="1" dirty="0" err="1" smtClean="0">
                <a:solidFill>
                  <a:schemeClr val="tx1"/>
                </a:solidFill>
              </a:rPr>
              <a:t>gjykatat</a:t>
            </a:r>
            <a:r>
              <a:rPr lang="en-US" b="1" dirty="0" smtClean="0">
                <a:solidFill>
                  <a:schemeClr val="tx1"/>
                </a:solidFill>
              </a:rPr>
              <a:t>.</a:t>
            </a:r>
            <a:endParaRPr lang="en-US" b="1" dirty="0">
              <a:solidFill>
                <a:schemeClr val="tx1"/>
              </a:solidFill>
            </a:endParaRPr>
          </a:p>
          <a:p>
            <a:pPr marL="342900" indent="-342900"/>
            <a:r>
              <a:rPr lang="en-US" dirty="0">
                <a:solidFill>
                  <a:schemeClr val="tx1"/>
                </a:solidFill>
              </a:rPr>
              <a:t>( </a:t>
            </a:r>
            <a:r>
              <a:rPr lang="en-US" dirty="0" err="1">
                <a:solidFill>
                  <a:schemeClr val="tx1"/>
                </a:solidFill>
              </a:rPr>
              <a:t>si</a:t>
            </a:r>
            <a:r>
              <a:rPr lang="en-US" dirty="0">
                <a:solidFill>
                  <a:schemeClr val="tx1"/>
                </a:solidFill>
              </a:rPr>
              <a:t> </a:t>
            </a:r>
            <a:r>
              <a:rPr lang="en-US" dirty="0" err="1">
                <a:solidFill>
                  <a:schemeClr val="tx1"/>
                </a:solidFill>
              </a:rPr>
              <a:t>më</a:t>
            </a:r>
            <a:r>
              <a:rPr lang="en-US" dirty="0">
                <a:solidFill>
                  <a:schemeClr val="tx1"/>
                </a:solidFill>
              </a:rPr>
              <a:t> </a:t>
            </a:r>
            <a:r>
              <a:rPr lang="en-US" dirty="0" err="1">
                <a:solidFill>
                  <a:schemeClr val="tx1"/>
                </a:solidFill>
              </a:rPr>
              <a:t>poshtë</a:t>
            </a:r>
            <a:r>
              <a:rPr lang="en-US" dirty="0">
                <a:solidFill>
                  <a:schemeClr val="tx1"/>
                </a:solidFill>
              </a:rPr>
              <a:t>) .</a:t>
            </a:r>
          </a:p>
          <a:p>
            <a:pPr marL="342900" indent="-342900" algn="ctr"/>
            <a:endParaRPr lang="en-US" dirty="0">
              <a:solidFill>
                <a:schemeClr val="tx1"/>
              </a:solidFill>
            </a:endParaRPr>
          </a:p>
          <a:p>
            <a:pPr marL="342900" indent="-342900" algn="ctr"/>
            <a:endParaRPr lang="en-US" dirty="0"/>
          </a:p>
        </p:txBody>
      </p:sp>
    </p:spTree>
    <p:extLst>
      <p:ext uri="{BB962C8B-B14F-4D97-AF65-F5344CB8AC3E}">
        <p14:creationId xmlns:p14="http://schemas.microsoft.com/office/powerpoint/2010/main" val="2763776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6469" y="270473"/>
            <a:ext cx="10044752" cy="6086902"/>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fbs</a:t>
            </a:r>
            <a:endParaRPr lang="en-US" dirty="0"/>
          </a:p>
        </p:txBody>
      </p:sp>
      <p:graphicFrame>
        <p:nvGraphicFramePr>
          <p:cNvPr id="1028" name="Object 4"/>
          <p:cNvGraphicFramePr>
            <a:graphicFrameLocks noChangeAspect="1"/>
          </p:cNvGraphicFramePr>
          <p:nvPr>
            <p:extLst>
              <p:ext uri="{D42A27DB-BD31-4B8C-83A1-F6EECF244321}">
                <p14:modId xmlns:p14="http://schemas.microsoft.com/office/powerpoint/2010/main" val="2418390695"/>
              </p:ext>
            </p:extLst>
          </p:nvPr>
        </p:nvGraphicFramePr>
        <p:xfrm>
          <a:off x="1736725" y="544513"/>
          <a:ext cx="9245600" cy="5086350"/>
        </p:xfrm>
        <a:graphic>
          <a:graphicData uri="http://schemas.openxmlformats.org/presentationml/2006/ole">
            <mc:AlternateContent xmlns:mc="http://schemas.openxmlformats.org/markup-compatibility/2006">
              <mc:Choice xmlns:v="urn:schemas-microsoft-com:vml" Requires="v">
                <p:oleObj spid="_x0000_s4163" name="Document" r:id="rId3" imgW="5965641" imgH="3291933" progId="Word.Document.12">
                  <p:embed/>
                </p:oleObj>
              </mc:Choice>
              <mc:Fallback>
                <p:oleObj name="Document" r:id="rId3" imgW="5965641" imgH="3291933" progId="Word.Document.12">
                  <p:embed/>
                  <p:pic>
                    <p:nvPicPr>
                      <p:cNvPr id="0" name=""/>
                      <p:cNvPicPr>
                        <a:picLocks noChangeAspect="1" noChangeArrowheads="1"/>
                      </p:cNvPicPr>
                      <p:nvPr/>
                    </p:nvPicPr>
                    <p:blipFill>
                      <a:blip r:embed="rId4"/>
                      <a:srcRect/>
                      <a:stretch>
                        <a:fillRect/>
                      </a:stretch>
                    </p:blipFill>
                    <p:spPr bwMode="auto">
                      <a:xfrm>
                        <a:off x="1736725" y="544513"/>
                        <a:ext cx="9245600" cy="50863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169636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788" y="427512"/>
            <a:ext cx="10094027" cy="1460665"/>
          </a:xfrm>
          <a:prstGeom prst="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 </a:t>
            </a:r>
            <a:r>
              <a:rPr lang="en-US" sz="2000" b="1" dirty="0" err="1">
                <a:solidFill>
                  <a:schemeClr val="tx1"/>
                </a:solidFill>
              </a:rPr>
              <a:t>Në</a:t>
            </a:r>
            <a:r>
              <a:rPr lang="en-US" sz="2000" b="1" dirty="0">
                <a:solidFill>
                  <a:schemeClr val="tx1"/>
                </a:solidFill>
              </a:rPr>
              <a:t> </a:t>
            </a:r>
            <a:r>
              <a:rPr lang="en-US" sz="2000" b="1" dirty="0" err="1">
                <a:solidFill>
                  <a:schemeClr val="tx1"/>
                </a:solidFill>
              </a:rPr>
              <a:t>zbatim</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pikave</a:t>
            </a:r>
            <a:r>
              <a:rPr lang="en-US" sz="2000" b="1" dirty="0">
                <a:solidFill>
                  <a:schemeClr val="tx1"/>
                </a:solidFill>
              </a:rPr>
              <a:t> 1-5 </a:t>
            </a:r>
            <a:r>
              <a:rPr lang="en-US" sz="2000" b="1" dirty="0" err="1">
                <a:solidFill>
                  <a:schemeClr val="tx1"/>
                </a:solidFill>
              </a:rPr>
              <a:t>për</a:t>
            </a:r>
            <a:r>
              <a:rPr lang="en-US" sz="2000" b="1" dirty="0">
                <a:solidFill>
                  <a:schemeClr val="tx1"/>
                </a:solidFill>
              </a:rPr>
              <a:t> </a:t>
            </a:r>
            <a:r>
              <a:rPr lang="en-US" sz="2000" b="1" dirty="0" err="1">
                <a:solidFill>
                  <a:schemeClr val="tx1"/>
                </a:solidFill>
              </a:rPr>
              <a:t>hedhjen</a:t>
            </a:r>
            <a:r>
              <a:rPr lang="en-US" sz="2000" b="1" dirty="0">
                <a:solidFill>
                  <a:schemeClr val="tx1"/>
                </a:solidFill>
              </a:rPr>
              <a:t> e </a:t>
            </a:r>
            <a:r>
              <a:rPr lang="en-US" sz="2000" b="1" dirty="0" err="1">
                <a:solidFill>
                  <a:schemeClr val="tx1"/>
                </a:solidFill>
              </a:rPr>
              <a:t>të</a:t>
            </a:r>
            <a:r>
              <a:rPr lang="en-US" sz="2000" b="1" dirty="0">
                <a:solidFill>
                  <a:schemeClr val="tx1"/>
                </a:solidFill>
              </a:rPr>
              <a:t> </a:t>
            </a:r>
            <a:r>
              <a:rPr lang="en-US" sz="2000" b="1" dirty="0" err="1">
                <a:solidFill>
                  <a:schemeClr val="tx1"/>
                </a:solidFill>
              </a:rPr>
              <a:t>dhënave</a:t>
            </a:r>
            <a:r>
              <a:rPr lang="en-US" sz="2000" b="1" dirty="0">
                <a:solidFill>
                  <a:schemeClr val="tx1"/>
                </a:solidFill>
              </a:rPr>
              <a:t> </a:t>
            </a:r>
            <a:r>
              <a:rPr lang="en-US" sz="2000" b="1" dirty="0" err="1">
                <a:solidFill>
                  <a:schemeClr val="tx1"/>
                </a:solidFill>
              </a:rPr>
              <a:t>në</a:t>
            </a:r>
            <a:r>
              <a:rPr lang="en-US" sz="2000" b="1" dirty="0">
                <a:solidFill>
                  <a:schemeClr val="tx1"/>
                </a:solidFill>
              </a:rPr>
              <a:t> </a:t>
            </a:r>
            <a:r>
              <a:rPr lang="en-US" sz="2000" b="1" dirty="0" err="1">
                <a:solidFill>
                  <a:schemeClr val="tx1"/>
                </a:solidFill>
              </a:rPr>
              <a:t>inventar</a:t>
            </a:r>
            <a:r>
              <a:rPr lang="en-US" sz="2000" b="1" dirty="0">
                <a:solidFill>
                  <a:schemeClr val="tx1"/>
                </a:solidFill>
              </a:rPr>
              <a:t> </a:t>
            </a:r>
            <a:r>
              <a:rPr lang="en-US" sz="2000" b="1" dirty="0" err="1">
                <a:solidFill>
                  <a:schemeClr val="tx1"/>
                </a:solidFill>
              </a:rPr>
              <a:t>duhet</a:t>
            </a:r>
            <a:r>
              <a:rPr lang="en-US" sz="2000" b="1" dirty="0">
                <a:solidFill>
                  <a:schemeClr val="tx1"/>
                </a:solidFill>
              </a:rPr>
              <a:t> </a:t>
            </a:r>
            <a:r>
              <a:rPr lang="en-US" sz="2000" b="1" dirty="0" err="1">
                <a:solidFill>
                  <a:schemeClr val="tx1"/>
                </a:solidFill>
              </a:rPr>
              <a:t>që</a:t>
            </a:r>
            <a:r>
              <a:rPr lang="en-US" sz="2000" b="1" dirty="0">
                <a:solidFill>
                  <a:schemeClr val="tx1"/>
                </a:solidFill>
              </a:rPr>
              <a:t> </a:t>
            </a:r>
            <a:r>
              <a:rPr lang="en-US" sz="2000" b="1" dirty="0" err="1">
                <a:solidFill>
                  <a:schemeClr val="tx1"/>
                </a:solidFill>
              </a:rPr>
              <a:t>kolona</a:t>
            </a:r>
            <a:r>
              <a:rPr lang="en-US" sz="2000" b="1" dirty="0">
                <a:solidFill>
                  <a:schemeClr val="tx1"/>
                </a:solidFill>
              </a:rPr>
              <a:t> 1 </a:t>
            </a:r>
            <a:r>
              <a:rPr lang="en-US" sz="2000" b="1" dirty="0" err="1">
                <a:solidFill>
                  <a:schemeClr val="tx1"/>
                </a:solidFill>
              </a:rPr>
              <a:t>te</a:t>
            </a:r>
            <a:r>
              <a:rPr lang="en-US" sz="2000" b="1" dirty="0">
                <a:solidFill>
                  <a:schemeClr val="tx1"/>
                </a:solidFill>
              </a:rPr>
              <a:t> nr. </a:t>
            </a:r>
            <a:r>
              <a:rPr lang="en-US" sz="2000" b="1" dirty="0" err="1">
                <a:solidFill>
                  <a:schemeClr val="tx1"/>
                </a:solidFill>
              </a:rPr>
              <a:t>në</a:t>
            </a:r>
            <a:r>
              <a:rPr lang="en-US" sz="2000" b="1" dirty="0">
                <a:solidFill>
                  <a:schemeClr val="tx1"/>
                </a:solidFill>
              </a:rPr>
              <a:t> fund </a:t>
            </a:r>
            <a:r>
              <a:rPr lang="en-US" sz="2000" b="1" dirty="0" err="1">
                <a:solidFill>
                  <a:schemeClr val="tx1"/>
                </a:solidFill>
              </a:rPr>
              <a:t>të</a:t>
            </a:r>
            <a:r>
              <a:rPr lang="en-US" sz="2000" b="1" dirty="0">
                <a:solidFill>
                  <a:schemeClr val="tx1"/>
                </a:solidFill>
              </a:rPr>
              <a:t> </a:t>
            </a:r>
            <a:r>
              <a:rPr lang="en-US" sz="2000" b="1" dirty="0" err="1">
                <a:solidFill>
                  <a:schemeClr val="tx1"/>
                </a:solidFill>
              </a:rPr>
              <a:t>tij</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dalin</a:t>
            </a:r>
            <a:r>
              <a:rPr lang="en-US" sz="2000" b="1" dirty="0">
                <a:solidFill>
                  <a:schemeClr val="tx1"/>
                </a:solidFill>
              </a:rPr>
              <a:t> </a:t>
            </a:r>
            <a:r>
              <a:rPr lang="en-US" sz="2000" b="1" dirty="0" err="1">
                <a:solidFill>
                  <a:schemeClr val="tx1"/>
                </a:solidFill>
              </a:rPr>
              <a:t>totali</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njësive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ruajtjës</a:t>
            </a:r>
            <a:r>
              <a:rPr lang="en-US" sz="2000" b="1" dirty="0">
                <a:solidFill>
                  <a:schemeClr val="tx1"/>
                </a:solidFill>
              </a:rPr>
              <a:t> (</a:t>
            </a:r>
            <a:r>
              <a:rPr lang="en-US" sz="2000" b="1" dirty="0" err="1">
                <a:solidFill>
                  <a:schemeClr val="tx1"/>
                </a:solidFill>
              </a:rPr>
              <a:t>dosje,fashikuj</a:t>
            </a:r>
            <a:r>
              <a:rPr lang="en-US" sz="2000" b="1" dirty="0">
                <a:solidFill>
                  <a:schemeClr val="tx1"/>
                </a:solidFill>
              </a:rPr>
              <a:t>) </a:t>
            </a:r>
            <a:r>
              <a:rPr lang="en-US" sz="2000" b="1" dirty="0" err="1">
                <a:solidFill>
                  <a:schemeClr val="tx1"/>
                </a:solidFill>
              </a:rPr>
              <a:t>për</a:t>
            </a:r>
            <a:r>
              <a:rPr lang="en-US" sz="2000" b="1" dirty="0">
                <a:solidFill>
                  <a:schemeClr val="tx1"/>
                </a:solidFill>
              </a:rPr>
              <a:t> </a:t>
            </a:r>
            <a:r>
              <a:rPr lang="en-US" sz="2000" b="1" dirty="0" err="1">
                <a:solidFill>
                  <a:schemeClr val="tx1"/>
                </a:solidFill>
              </a:rPr>
              <a:t>inventarin</a:t>
            </a:r>
            <a:r>
              <a:rPr lang="en-US" sz="2000" b="1" dirty="0">
                <a:solidFill>
                  <a:schemeClr val="tx1"/>
                </a:solidFill>
              </a:rPr>
              <a:t> e </a:t>
            </a:r>
            <a:r>
              <a:rPr lang="en-US" sz="2000" b="1" dirty="0" err="1">
                <a:solidFill>
                  <a:schemeClr val="tx1"/>
                </a:solidFill>
              </a:rPr>
              <a:t>dokumenteve</a:t>
            </a:r>
            <a:r>
              <a:rPr lang="en-US" sz="2000" b="1" dirty="0">
                <a:solidFill>
                  <a:schemeClr val="tx1"/>
                </a:solidFill>
              </a:rPr>
              <a:t> </a:t>
            </a:r>
            <a:r>
              <a:rPr lang="en-US" sz="2000" b="1" dirty="0" err="1" smtClean="0">
                <a:solidFill>
                  <a:schemeClr val="tx1"/>
                </a:solidFill>
              </a:rPr>
              <a:t>gjyqësore</a:t>
            </a:r>
            <a:r>
              <a:rPr lang="en-US" sz="2000" b="1" dirty="0" smtClean="0">
                <a:solidFill>
                  <a:schemeClr val="tx1"/>
                </a:solidFill>
              </a:rPr>
              <a:t> </a:t>
            </a:r>
            <a:r>
              <a:rPr lang="en-US" sz="2000" b="1" dirty="0">
                <a:solidFill>
                  <a:schemeClr val="tx1"/>
                </a:solidFill>
              </a:rPr>
              <a:t>me </a:t>
            </a:r>
            <a:r>
              <a:rPr lang="en-US" sz="2000" b="1" dirty="0" err="1">
                <a:solidFill>
                  <a:schemeClr val="tx1"/>
                </a:solidFill>
              </a:rPr>
              <a:t>ruajtje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përhershme</a:t>
            </a:r>
            <a:r>
              <a:rPr lang="en-US" sz="2000" b="1" dirty="0">
                <a:solidFill>
                  <a:schemeClr val="tx1"/>
                </a:solidFill>
              </a:rPr>
              <a:t> (RHK),</a:t>
            </a:r>
            <a:r>
              <a:rPr lang="en-US" sz="2000" b="1" dirty="0" err="1">
                <a:solidFill>
                  <a:schemeClr val="tx1"/>
                </a:solidFill>
              </a:rPr>
              <a:t>po</a:t>
            </a:r>
            <a:r>
              <a:rPr lang="en-US" sz="2000" b="1" dirty="0">
                <a:solidFill>
                  <a:schemeClr val="tx1"/>
                </a:solidFill>
              </a:rPr>
              <a:t> </a:t>
            </a:r>
            <a:r>
              <a:rPr lang="en-US" sz="2000" b="1" dirty="0" err="1">
                <a:solidFill>
                  <a:schemeClr val="tx1"/>
                </a:solidFill>
              </a:rPr>
              <a:t>kështu</a:t>
            </a:r>
            <a:r>
              <a:rPr lang="en-US" sz="2000" b="1" dirty="0">
                <a:solidFill>
                  <a:schemeClr val="tx1"/>
                </a:solidFill>
              </a:rPr>
              <a:t> </a:t>
            </a:r>
            <a:r>
              <a:rPr lang="en-US" sz="2000" b="1" dirty="0" err="1">
                <a:solidFill>
                  <a:schemeClr val="tx1"/>
                </a:solidFill>
              </a:rPr>
              <a:t>edhe</a:t>
            </a:r>
            <a:r>
              <a:rPr lang="en-US" sz="2000" b="1" dirty="0">
                <a:solidFill>
                  <a:schemeClr val="tx1"/>
                </a:solidFill>
              </a:rPr>
              <a:t> </a:t>
            </a:r>
            <a:r>
              <a:rPr lang="en-US" sz="2000" b="1" dirty="0" err="1">
                <a:solidFill>
                  <a:schemeClr val="tx1"/>
                </a:solidFill>
              </a:rPr>
              <a:t>për</a:t>
            </a:r>
            <a:r>
              <a:rPr lang="en-US" sz="2000" b="1" dirty="0">
                <a:solidFill>
                  <a:schemeClr val="tx1"/>
                </a:solidFill>
              </a:rPr>
              <a:t> </a:t>
            </a:r>
            <a:r>
              <a:rPr lang="en-US" sz="2000" b="1" dirty="0" err="1">
                <a:solidFill>
                  <a:schemeClr val="tx1"/>
                </a:solidFill>
              </a:rPr>
              <a:t>dokumentet</a:t>
            </a:r>
            <a:r>
              <a:rPr lang="en-US" sz="2000" b="1" dirty="0">
                <a:solidFill>
                  <a:schemeClr val="tx1"/>
                </a:solidFill>
              </a:rPr>
              <a:t> me </a:t>
            </a:r>
            <a:r>
              <a:rPr lang="en-US" sz="2000" b="1" dirty="0" err="1">
                <a:solidFill>
                  <a:schemeClr val="tx1"/>
                </a:solidFill>
              </a:rPr>
              <a:t>ruajtje</a:t>
            </a:r>
            <a:r>
              <a:rPr lang="en-US" sz="2000" b="1" dirty="0">
                <a:solidFill>
                  <a:schemeClr val="tx1"/>
                </a:solidFill>
              </a:rPr>
              <a:t> </a:t>
            </a:r>
            <a:r>
              <a:rPr lang="en-US" sz="2000" b="1" dirty="0" err="1">
                <a:solidFill>
                  <a:schemeClr val="tx1"/>
                </a:solidFill>
              </a:rPr>
              <a:t>të</a:t>
            </a:r>
            <a:r>
              <a:rPr lang="en-US" sz="2000" b="1" dirty="0">
                <a:solidFill>
                  <a:schemeClr val="tx1"/>
                </a:solidFill>
              </a:rPr>
              <a:t> </a:t>
            </a:r>
            <a:r>
              <a:rPr lang="en-US" sz="2000" b="1" dirty="0" err="1">
                <a:solidFill>
                  <a:schemeClr val="tx1"/>
                </a:solidFill>
              </a:rPr>
              <a:t>përkohshme</a:t>
            </a:r>
            <a:r>
              <a:rPr lang="en-US" sz="2000" b="1" dirty="0">
                <a:solidFill>
                  <a:schemeClr val="tx1"/>
                </a:solidFill>
              </a:rPr>
              <a:t> (</a:t>
            </a:r>
            <a:r>
              <a:rPr lang="en-US" sz="2000" b="1" dirty="0" smtClean="0">
                <a:solidFill>
                  <a:schemeClr val="tx1"/>
                </a:solidFill>
              </a:rPr>
              <a:t>PK)</a:t>
            </a:r>
            <a:endParaRPr lang="en-US" sz="2000" b="1" dirty="0">
              <a:solidFill>
                <a:schemeClr val="tx1"/>
              </a:solidFill>
            </a:endParaRPr>
          </a:p>
        </p:txBody>
      </p:sp>
      <p:sp>
        <p:nvSpPr>
          <p:cNvPr id="3" name="Rounded Rectangle 2"/>
          <p:cNvSpPr/>
          <p:nvPr/>
        </p:nvSpPr>
        <p:spPr>
          <a:xfrm>
            <a:off x="1045027" y="2303812"/>
            <a:ext cx="10533413" cy="2363189"/>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7</a:t>
            </a:r>
            <a:r>
              <a:rPr lang="en-US" b="1" dirty="0">
                <a:solidFill>
                  <a:schemeClr val="tx1"/>
                </a:solidFill>
                <a:latin typeface="Times New Roman" pitchFamily="18" charset="0"/>
              </a:rPr>
              <a:t>7.  </a:t>
            </a:r>
            <a:r>
              <a:rPr lang="en-US" b="1" dirty="0" err="1">
                <a:solidFill>
                  <a:schemeClr val="tx1"/>
                </a:solidFill>
                <a:latin typeface="Times New Roman" pitchFamily="18" charset="0"/>
              </a:rPr>
              <a:t>Inventari</a:t>
            </a:r>
            <a:r>
              <a:rPr lang="en-US" b="1" dirty="0">
                <a:solidFill>
                  <a:schemeClr val="tx1"/>
                </a:solidFill>
                <a:latin typeface="Times New Roman" pitchFamily="18" charset="0"/>
              </a:rPr>
              <a:t> </a:t>
            </a:r>
            <a:r>
              <a:rPr lang="en-US" b="1" dirty="0" err="1">
                <a:solidFill>
                  <a:schemeClr val="tx1"/>
                </a:solidFill>
                <a:latin typeface="Times New Roman" pitchFamily="18" charset="0"/>
              </a:rPr>
              <a:t>përpilohet</a:t>
            </a:r>
            <a:r>
              <a:rPr lang="en-US" b="1" dirty="0">
                <a:solidFill>
                  <a:schemeClr val="tx1"/>
                </a:solidFill>
                <a:latin typeface="Times New Roman" pitchFamily="18" charset="0"/>
              </a:rPr>
              <a:t> </a:t>
            </a: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tre</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miratuara</a:t>
            </a:r>
            <a:r>
              <a:rPr lang="en-US" b="1" dirty="0">
                <a:solidFill>
                  <a:schemeClr val="tx1"/>
                </a:solidFill>
                <a:latin typeface="Times New Roman" pitchFamily="18" charset="0"/>
              </a:rPr>
              <a:t> </a:t>
            </a:r>
            <a:r>
              <a:rPr lang="en-US" b="1" dirty="0" err="1">
                <a:solidFill>
                  <a:schemeClr val="tx1"/>
                </a:solidFill>
                <a:latin typeface="Times New Roman" pitchFamily="18" charset="0"/>
              </a:rPr>
              <a:t>nga</a:t>
            </a:r>
            <a:r>
              <a:rPr lang="en-US" b="1" dirty="0">
                <a:solidFill>
                  <a:schemeClr val="tx1"/>
                </a:solidFill>
                <a:latin typeface="Times New Roman" pitchFamily="18" charset="0"/>
              </a:rPr>
              <a:t> </a:t>
            </a:r>
            <a:r>
              <a:rPr lang="en-US" b="1" dirty="0" err="1">
                <a:solidFill>
                  <a:schemeClr val="tx1"/>
                </a:solidFill>
                <a:latin typeface="Times New Roman" pitchFamily="18" charset="0"/>
              </a:rPr>
              <a:t>titullari</a:t>
            </a:r>
            <a:r>
              <a:rPr lang="en-US" b="1" dirty="0">
                <a:solidFill>
                  <a:schemeClr val="tx1"/>
                </a:solidFill>
                <a:latin typeface="Times New Roman" pitchFamily="18" charset="0"/>
              </a:rPr>
              <a:t> </a:t>
            </a:r>
            <a:r>
              <a:rPr lang="en-US" b="1" dirty="0" err="1">
                <a:solidFill>
                  <a:schemeClr val="tx1"/>
                </a:solidFill>
                <a:latin typeface="Times New Roman" pitchFamily="18" charset="0"/>
              </a:rPr>
              <a:t>i</a:t>
            </a:r>
            <a:r>
              <a:rPr lang="en-US" b="1" dirty="0">
                <a:solidFill>
                  <a:schemeClr val="tx1"/>
                </a:solidFill>
                <a:latin typeface="Times New Roman" pitchFamily="18" charset="0"/>
              </a:rPr>
              <a:t> </a:t>
            </a:r>
            <a:r>
              <a:rPr lang="en-US" b="1" dirty="0" err="1">
                <a:solidFill>
                  <a:schemeClr val="tx1"/>
                </a:solidFill>
                <a:latin typeface="Times New Roman" pitchFamily="18" charset="0"/>
              </a:rPr>
              <a:t>fondkrijuesit</a:t>
            </a:r>
            <a:r>
              <a:rPr lang="en-US" b="1" dirty="0">
                <a:solidFill>
                  <a:schemeClr val="tx1"/>
                </a:solidFill>
                <a:latin typeface="Times New Roman" pitchFamily="18" charset="0"/>
              </a:rPr>
              <a:t>. </a:t>
            </a:r>
          </a:p>
          <a:p>
            <a:pPr marL="342900" indent="-342900">
              <a:buAutoNum type="alphaLcPeriod"/>
            </a:pPr>
            <a:r>
              <a:rPr lang="en-US" b="1" dirty="0" err="1">
                <a:solidFill>
                  <a:schemeClr val="tx1"/>
                </a:solidFill>
                <a:latin typeface="Times New Roman" pitchFamily="18" charset="0"/>
              </a:rPr>
              <a:t>Një</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qëndron</a:t>
            </a:r>
            <a:r>
              <a:rPr lang="en-US" b="1" dirty="0">
                <a:solidFill>
                  <a:schemeClr val="tx1"/>
                </a:solidFill>
                <a:latin typeface="Times New Roman" pitchFamily="18" charset="0"/>
              </a:rPr>
              <a:t> </a:t>
            </a:r>
            <a:r>
              <a:rPr lang="en-US" b="1" dirty="0" err="1">
                <a:solidFill>
                  <a:schemeClr val="tx1"/>
                </a:solidFill>
                <a:latin typeface="Times New Roman" pitchFamily="18" charset="0"/>
              </a:rPr>
              <a:t>pranë</a:t>
            </a:r>
            <a:r>
              <a:rPr lang="en-US" b="1" dirty="0">
                <a:solidFill>
                  <a:schemeClr val="tx1"/>
                </a:solidFill>
                <a:latin typeface="Times New Roman" pitchFamily="18" charset="0"/>
              </a:rPr>
              <a:t> </a:t>
            </a:r>
            <a:r>
              <a:rPr lang="en-US" b="1" dirty="0" err="1">
                <a:solidFill>
                  <a:schemeClr val="tx1"/>
                </a:solidFill>
                <a:latin typeface="Times New Roman" pitchFamily="18" charset="0"/>
              </a:rPr>
              <a:t>fondkrijuesit</a:t>
            </a:r>
            <a:r>
              <a:rPr lang="en-US" b="1" dirty="0">
                <a:solidFill>
                  <a:schemeClr val="tx1"/>
                </a:solidFill>
                <a:latin typeface="Times New Roman" pitchFamily="18" charset="0"/>
              </a:rPr>
              <a:t>.</a:t>
            </a:r>
          </a:p>
          <a:p>
            <a:pPr marL="342900" indent="-342900">
              <a:buAutoNum type="alphaLcPeriod"/>
            </a:pPr>
            <a:r>
              <a:rPr lang="en-US" b="1" dirty="0" err="1">
                <a:solidFill>
                  <a:schemeClr val="tx1"/>
                </a:solidFill>
                <a:latin typeface="Times New Roman" pitchFamily="18" charset="0"/>
              </a:rPr>
              <a:t>Dy</a:t>
            </a:r>
            <a:r>
              <a:rPr lang="en-US" b="1" dirty="0">
                <a:solidFill>
                  <a:schemeClr val="tx1"/>
                </a:solidFill>
                <a:latin typeface="Times New Roman" pitchFamily="18" charset="0"/>
              </a:rPr>
              <a:t> kopje </a:t>
            </a:r>
            <a:r>
              <a:rPr lang="en-US" b="1" dirty="0" err="1">
                <a:solidFill>
                  <a:schemeClr val="tx1"/>
                </a:solidFill>
                <a:latin typeface="Times New Roman" pitchFamily="18" charset="0"/>
              </a:rPr>
              <a:t>i</a:t>
            </a:r>
            <a:r>
              <a:rPr lang="en-US" b="1" dirty="0">
                <a:solidFill>
                  <a:schemeClr val="tx1"/>
                </a:solidFill>
                <a:latin typeface="Times New Roman" pitchFamily="18" charset="0"/>
              </a:rPr>
              <a:t> </a:t>
            </a:r>
            <a:r>
              <a:rPr lang="en-US" b="1" dirty="0" err="1">
                <a:solidFill>
                  <a:schemeClr val="tx1"/>
                </a:solidFill>
                <a:latin typeface="Times New Roman" pitchFamily="18" charset="0"/>
              </a:rPr>
              <a:t>dergohen</a:t>
            </a:r>
            <a:r>
              <a:rPr lang="en-US" b="1" dirty="0">
                <a:solidFill>
                  <a:schemeClr val="tx1"/>
                </a:solidFill>
                <a:latin typeface="Times New Roman" pitchFamily="18" charset="0"/>
              </a:rPr>
              <a:t> </a:t>
            </a:r>
            <a:r>
              <a:rPr lang="en-US" b="1" dirty="0" err="1">
                <a:solidFill>
                  <a:schemeClr val="tx1"/>
                </a:solidFill>
                <a:latin typeface="Times New Roman" pitchFamily="18" charset="0"/>
              </a:rPr>
              <a:t>arkivit</a:t>
            </a:r>
            <a:r>
              <a:rPr lang="en-US" b="1" dirty="0">
                <a:solidFill>
                  <a:schemeClr val="tx1"/>
                </a:solidFill>
                <a:latin typeface="Times New Roman" pitchFamily="18" charset="0"/>
              </a:rPr>
              <a:t> </a:t>
            </a:r>
            <a:r>
              <a:rPr lang="en-US" b="1" dirty="0" err="1">
                <a:solidFill>
                  <a:schemeClr val="tx1"/>
                </a:solidFill>
                <a:latin typeface="Times New Roman" pitchFamily="18" charset="0"/>
              </a:rPr>
              <a:t>epror</a:t>
            </a:r>
            <a:r>
              <a:rPr lang="en-US" b="1" dirty="0">
                <a:solidFill>
                  <a:schemeClr val="tx1"/>
                </a:solidFill>
                <a:latin typeface="Times New Roman" pitchFamily="18" charset="0"/>
              </a:rPr>
              <a:t> ( </a:t>
            </a:r>
            <a:r>
              <a:rPr lang="en-US" b="1" dirty="0" smtClean="0">
                <a:solidFill>
                  <a:schemeClr val="tx1"/>
                </a:solidFill>
                <a:latin typeface="Times New Roman" pitchFamily="18" charset="0"/>
              </a:rPr>
              <a:t>AQSHD)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shoqeruar</a:t>
            </a:r>
            <a:r>
              <a:rPr lang="en-US" b="1" dirty="0">
                <a:solidFill>
                  <a:schemeClr val="tx1"/>
                </a:solidFill>
                <a:latin typeface="Times New Roman" pitchFamily="18" charset="0"/>
              </a:rPr>
              <a:t> me </a:t>
            </a:r>
            <a:r>
              <a:rPr lang="en-US" b="1" dirty="0" err="1">
                <a:solidFill>
                  <a:schemeClr val="tx1"/>
                </a:solidFill>
                <a:latin typeface="Times New Roman" pitchFamily="18" charset="0"/>
              </a:rPr>
              <a:t>një</a:t>
            </a:r>
            <a:r>
              <a:rPr lang="en-US" b="1" dirty="0">
                <a:solidFill>
                  <a:schemeClr val="tx1"/>
                </a:solidFill>
                <a:latin typeface="Times New Roman" pitchFamily="18" charset="0"/>
              </a:rPr>
              <a:t> CD-I.</a:t>
            </a:r>
          </a:p>
          <a:p>
            <a:pPr marL="342900" indent="-342900">
              <a:buAutoNum type="alphaLcPeriod"/>
            </a:pPr>
            <a:r>
              <a:rPr lang="en-US" b="1" dirty="0" err="1">
                <a:solidFill>
                  <a:schemeClr val="tx1"/>
                </a:solidFill>
                <a:latin typeface="Times New Roman" pitchFamily="18" charset="0"/>
              </a:rPr>
              <a:t>Inventaret</a:t>
            </a:r>
            <a:r>
              <a:rPr lang="en-US" b="1" dirty="0">
                <a:solidFill>
                  <a:schemeClr val="tx1"/>
                </a:solidFill>
                <a:latin typeface="Times New Roman" pitchFamily="18" charset="0"/>
              </a:rPr>
              <a:t> </a:t>
            </a:r>
            <a:r>
              <a:rPr lang="en-US" b="1" dirty="0" err="1">
                <a:solidFill>
                  <a:schemeClr val="tx1"/>
                </a:solidFill>
                <a:latin typeface="Times New Roman" pitchFamily="18" charset="0"/>
              </a:rPr>
              <a:t>shoqërohen</a:t>
            </a:r>
            <a:r>
              <a:rPr lang="en-US" b="1" dirty="0">
                <a:solidFill>
                  <a:schemeClr val="tx1"/>
                </a:solidFill>
                <a:latin typeface="Times New Roman" pitchFamily="18" charset="0"/>
              </a:rPr>
              <a:t> me </a:t>
            </a:r>
            <a:r>
              <a:rPr lang="en-US" b="1" dirty="0" err="1">
                <a:solidFill>
                  <a:schemeClr val="tx1"/>
                </a:solidFill>
                <a:latin typeface="Times New Roman" pitchFamily="18" charset="0"/>
              </a:rPr>
              <a:t>shkresë</a:t>
            </a:r>
            <a:r>
              <a:rPr lang="en-US" b="1" dirty="0">
                <a:solidFill>
                  <a:schemeClr val="tx1"/>
                </a:solidFill>
                <a:latin typeface="Times New Roman" pitchFamily="18" charset="0"/>
              </a:rPr>
              <a:t> </a:t>
            </a:r>
            <a:r>
              <a:rPr lang="en-US" b="1" dirty="0" err="1">
                <a:solidFill>
                  <a:schemeClr val="tx1"/>
                </a:solidFill>
                <a:latin typeface="Times New Roman" pitchFamily="18" charset="0"/>
              </a:rPr>
              <a:t>përcjellëse</a:t>
            </a:r>
            <a:r>
              <a:rPr lang="en-US" b="1" dirty="0">
                <a:solidFill>
                  <a:schemeClr val="tx1"/>
                </a:solidFill>
                <a:latin typeface="Times New Roman" pitchFamily="18" charset="0"/>
              </a:rPr>
              <a:t> </a:t>
            </a:r>
            <a:r>
              <a:rPr lang="en-US" b="1" dirty="0" err="1">
                <a:solidFill>
                  <a:schemeClr val="tx1"/>
                </a:solidFill>
                <a:latin typeface="Times New Roman" pitchFamily="18" charset="0"/>
              </a:rPr>
              <a:t>zyrtare</a:t>
            </a:r>
            <a:r>
              <a:rPr lang="en-US" b="1" dirty="0">
                <a:solidFill>
                  <a:schemeClr val="tx1"/>
                </a:solidFill>
                <a:latin typeface="Times New Roman" pitchFamily="18" charset="0"/>
              </a:rPr>
              <a:t> </a:t>
            </a:r>
            <a:r>
              <a:rPr lang="en-US" b="1" dirty="0" err="1">
                <a:solidFill>
                  <a:schemeClr val="tx1"/>
                </a:solidFill>
                <a:latin typeface="Times New Roman" pitchFamily="18" charset="0"/>
              </a:rPr>
              <a:t>së</a:t>
            </a:r>
            <a:r>
              <a:rPr lang="en-US" b="1" dirty="0">
                <a:solidFill>
                  <a:schemeClr val="tx1"/>
                </a:solidFill>
                <a:latin typeface="Times New Roman" pitchFamily="18" charset="0"/>
              </a:rPr>
              <a:t> </a:t>
            </a:r>
            <a:r>
              <a:rPr lang="en-US" b="1" dirty="0" err="1">
                <a:solidFill>
                  <a:schemeClr val="tx1"/>
                </a:solidFill>
                <a:latin typeface="Times New Roman" pitchFamily="18" charset="0"/>
              </a:rPr>
              <a:t>bashku</a:t>
            </a:r>
            <a:r>
              <a:rPr lang="en-US" b="1" dirty="0">
                <a:solidFill>
                  <a:schemeClr val="tx1"/>
                </a:solidFill>
                <a:latin typeface="Times New Roman" pitchFamily="18" charset="0"/>
              </a:rPr>
              <a:t> me </a:t>
            </a:r>
            <a:r>
              <a:rPr lang="en-US" b="1" dirty="0" err="1">
                <a:solidFill>
                  <a:schemeClr val="tx1"/>
                </a:solidFill>
                <a:latin typeface="Times New Roman" pitchFamily="18" charset="0"/>
              </a:rPr>
              <a:t>dokumentet</a:t>
            </a:r>
            <a:r>
              <a:rPr lang="en-US" b="1" dirty="0">
                <a:solidFill>
                  <a:schemeClr val="tx1"/>
                </a:solidFill>
                <a:latin typeface="Times New Roman" pitchFamily="18" charset="0"/>
              </a:rPr>
              <a:t> </a:t>
            </a:r>
            <a:r>
              <a:rPr lang="en-US" b="1" dirty="0" err="1" smtClean="0">
                <a:solidFill>
                  <a:schemeClr val="tx1"/>
                </a:solidFill>
                <a:latin typeface="Times New Roman" pitchFamily="18" charset="0"/>
              </a:rPr>
              <a:t>gjyqësor</a:t>
            </a:r>
            <a:r>
              <a:rPr lang="en-US" b="1" dirty="0" smtClean="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klasifikuara</a:t>
            </a:r>
            <a:r>
              <a:rPr lang="en-US" b="1" dirty="0">
                <a:solidFill>
                  <a:schemeClr val="tx1"/>
                </a:solidFill>
                <a:latin typeface="Times New Roman" pitchFamily="18" charset="0"/>
              </a:rPr>
              <a:t> </a:t>
            </a:r>
            <a:r>
              <a:rPr lang="en-US" b="1" dirty="0" err="1">
                <a:solidFill>
                  <a:schemeClr val="tx1"/>
                </a:solidFill>
                <a:latin typeface="Times New Roman" pitchFamily="18" charset="0"/>
              </a:rPr>
              <a:t>si</a:t>
            </a:r>
            <a:r>
              <a:rPr lang="en-US" b="1" dirty="0">
                <a:solidFill>
                  <a:schemeClr val="tx1"/>
                </a:solidFill>
                <a:latin typeface="Times New Roman" pitchFamily="18" charset="0"/>
              </a:rPr>
              <a:t> RHK.</a:t>
            </a:r>
          </a:p>
          <a:p>
            <a:pPr marL="342900" indent="-342900">
              <a:buAutoNum type="alphaLcPeriod"/>
            </a:pPr>
            <a:r>
              <a:rPr lang="en-US" b="1" dirty="0" err="1">
                <a:solidFill>
                  <a:schemeClr val="tx1"/>
                </a:solidFill>
                <a:latin typeface="Times New Roman" pitchFamily="18" charset="0"/>
              </a:rPr>
              <a:t>Dokumentet</a:t>
            </a:r>
            <a:r>
              <a:rPr lang="en-US" b="1" dirty="0">
                <a:solidFill>
                  <a:schemeClr val="tx1"/>
                </a:solidFill>
                <a:latin typeface="Times New Roman" pitchFamily="18" charset="0"/>
              </a:rPr>
              <a:t> </a:t>
            </a:r>
            <a:r>
              <a:rPr lang="en-US" b="1" dirty="0" err="1" smtClean="0">
                <a:solidFill>
                  <a:schemeClr val="tx1"/>
                </a:solidFill>
                <a:latin typeface="Times New Roman" pitchFamily="18" charset="0"/>
              </a:rPr>
              <a:t>gjyqësore</a:t>
            </a:r>
            <a:r>
              <a:rPr lang="en-US" b="1" dirty="0" smtClean="0">
                <a:solidFill>
                  <a:schemeClr val="tx1"/>
                </a:solidFill>
                <a:latin typeface="Times New Roman" pitchFamily="18" charset="0"/>
              </a:rPr>
              <a:t> </a:t>
            </a:r>
            <a:r>
              <a:rPr lang="en-US" b="1" dirty="0" err="1">
                <a:solidFill>
                  <a:schemeClr val="tx1"/>
                </a:solidFill>
                <a:latin typeface="Times New Roman" pitchFamily="18" charset="0"/>
              </a:rPr>
              <a:t>vendosen</a:t>
            </a:r>
            <a:r>
              <a:rPr lang="en-US" b="1" dirty="0">
                <a:solidFill>
                  <a:schemeClr val="tx1"/>
                </a:solidFill>
                <a:latin typeface="Times New Roman" pitchFamily="18" charset="0"/>
              </a:rPr>
              <a:t> </a:t>
            </a: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kuti</a:t>
            </a:r>
            <a:r>
              <a:rPr lang="en-US" b="1" dirty="0">
                <a:solidFill>
                  <a:schemeClr val="tx1"/>
                </a:solidFill>
                <a:latin typeface="Times New Roman" pitchFamily="18" charset="0"/>
              </a:rPr>
              <a:t> </a:t>
            </a:r>
            <a:r>
              <a:rPr lang="en-US" b="1" dirty="0" err="1">
                <a:solidFill>
                  <a:schemeClr val="tx1"/>
                </a:solidFill>
                <a:latin typeface="Times New Roman" pitchFamily="18" charset="0"/>
              </a:rPr>
              <a:t>arkivore</a:t>
            </a:r>
            <a:r>
              <a:rPr lang="en-US" b="1" dirty="0">
                <a:solidFill>
                  <a:schemeClr val="tx1"/>
                </a:solidFill>
                <a:latin typeface="Times New Roman" pitchFamily="18" charset="0"/>
              </a:rPr>
              <a:t> </a:t>
            </a:r>
            <a:r>
              <a:rPr lang="en-US" b="1" dirty="0" err="1">
                <a:solidFill>
                  <a:schemeClr val="tx1"/>
                </a:solidFill>
                <a:latin typeface="Times New Roman" pitchFamily="18" charset="0"/>
              </a:rPr>
              <a:t>sipas</a:t>
            </a:r>
            <a:r>
              <a:rPr lang="en-US" b="1" dirty="0">
                <a:solidFill>
                  <a:schemeClr val="tx1"/>
                </a:solidFill>
                <a:latin typeface="Times New Roman" pitchFamily="18" charset="0"/>
              </a:rPr>
              <a:t> </a:t>
            </a:r>
            <a:r>
              <a:rPr lang="en-US" b="1" dirty="0" err="1">
                <a:solidFill>
                  <a:schemeClr val="tx1"/>
                </a:solidFill>
                <a:latin typeface="Times New Roman" pitchFamily="18" charset="0"/>
              </a:rPr>
              <a:t>modelit</a:t>
            </a:r>
            <a:r>
              <a:rPr lang="en-US" b="1" dirty="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miratuar</a:t>
            </a:r>
            <a:r>
              <a:rPr lang="en-US" b="1" dirty="0">
                <a:solidFill>
                  <a:schemeClr val="tx1"/>
                </a:solidFill>
                <a:latin typeface="Times New Roman" pitchFamily="18" charset="0"/>
              </a:rPr>
              <a:t> </a:t>
            </a:r>
            <a:r>
              <a:rPr lang="en-US" b="1" dirty="0" err="1">
                <a:solidFill>
                  <a:schemeClr val="tx1"/>
                </a:solidFill>
                <a:latin typeface="Times New Roman" pitchFamily="18" charset="0"/>
              </a:rPr>
              <a:t>nga</a:t>
            </a:r>
            <a:r>
              <a:rPr lang="en-US" b="1" dirty="0">
                <a:solidFill>
                  <a:schemeClr val="tx1"/>
                </a:solidFill>
                <a:latin typeface="Times New Roman" pitchFamily="18" charset="0"/>
              </a:rPr>
              <a:t> DPA.</a:t>
            </a:r>
          </a:p>
          <a:p>
            <a:pPr marL="342900" indent="-342900">
              <a:buAutoNum type="alphaLcPeriod"/>
            </a:pPr>
            <a:r>
              <a:rPr lang="en-US" b="1" dirty="0" err="1">
                <a:solidFill>
                  <a:schemeClr val="tx1"/>
                </a:solidFill>
                <a:latin typeface="Times New Roman" pitchFamily="18" charset="0"/>
              </a:rPr>
              <a:t>Në</a:t>
            </a:r>
            <a:r>
              <a:rPr lang="en-US" b="1" dirty="0">
                <a:solidFill>
                  <a:schemeClr val="tx1"/>
                </a:solidFill>
                <a:latin typeface="Times New Roman" pitchFamily="18" charset="0"/>
              </a:rPr>
              <a:t> </a:t>
            </a:r>
            <a:r>
              <a:rPr lang="en-US" b="1" dirty="0" err="1">
                <a:solidFill>
                  <a:schemeClr val="tx1"/>
                </a:solidFill>
                <a:latin typeface="Times New Roman" pitchFamily="18" charset="0"/>
              </a:rPr>
              <a:t>faqen</a:t>
            </a:r>
            <a:r>
              <a:rPr lang="en-US" b="1" dirty="0">
                <a:solidFill>
                  <a:schemeClr val="tx1"/>
                </a:solidFill>
                <a:latin typeface="Times New Roman" pitchFamily="18" charset="0"/>
              </a:rPr>
              <a:t> </a:t>
            </a:r>
            <a:r>
              <a:rPr lang="en-US" b="1" dirty="0" err="1">
                <a:solidFill>
                  <a:schemeClr val="tx1"/>
                </a:solidFill>
                <a:latin typeface="Times New Roman" pitchFamily="18" charset="0"/>
              </a:rPr>
              <a:t>ballore</a:t>
            </a:r>
            <a:r>
              <a:rPr lang="en-US" b="1" dirty="0">
                <a:solidFill>
                  <a:schemeClr val="tx1"/>
                </a:solidFill>
                <a:latin typeface="Times New Roman" pitchFamily="18" charset="0"/>
              </a:rPr>
              <a:t> </a:t>
            </a:r>
            <a:r>
              <a:rPr lang="en-US" b="1" dirty="0" err="1">
                <a:solidFill>
                  <a:schemeClr val="tx1"/>
                </a:solidFill>
                <a:latin typeface="Times New Roman" pitchFamily="18" charset="0"/>
              </a:rPr>
              <a:t>të</a:t>
            </a:r>
            <a:r>
              <a:rPr lang="en-US" b="1" dirty="0">
                <a:solidFill>
                  <a:schemeClr val="tx1"/>
                </a:solidFill>
                <a:latin typeface="Times New Roman" pitchFamily="18" charset="0"/>
              </a:rPr>
              <a:t> </a:t>
            </a:r>
            <a:r>
              <a:rPr lang="en-US" b="1" dirty="0" err="1">
                <a:solidFill>
                  <a:schemeClr val="tx1"/>
                </a:solidFill>
                <a:latin typeface="Times New Roman" pitchFamily="18" charset="0"/>
              </a:rPr>
              <a:t>kutisë</a:t>
            </a:r>
            <a:r>
              <a:rPr lang="en-US" b="1" dirty="0">
                <a:solidFill>
                  <a:schemeClr val="tx1"/>
                </a:solidFill>
                <a:latin typeface="Times New Roman" pitchFamily="18" charset="0"/>
              </a:rPr>
              <a:t> </a:t>
            </a:r>
            <a:r>
              <a:rPr lang="en-US" b="1" dirty="0" err="1">
                <a:solidFill>
                  <a:schemeClr val="tx1"/>
                </a:solidFill>
                <a:latin typeface="Times New Roman" pitchFamily="18" charset="0"/>
              </a:rPr>
              <a:t>arkivore</a:t>
            </a:r>
            <a:r>
              <a:rPr lang="en-US" b="1" dirty="0">
                <a:solidFill>
                  <a:schemeClr val="tx1"/>
                </a:solidFill>
                <a:latin typeface="Times New Roman" pitchFamily="18" charset="0"/>
              </a:rPr>
              <a:t> </a:t>
            </a:r>
            <a:r>
              <a:rPr lang="en-US" b="1" dirty="0" err="1">
                <a:solidFill>
                  <a:schemeClr val="tx1"/>
                </a:solidFill>
                <a:latin typeface="Times New Roman" pitchFamily="18" charset="0"/>
              </a:rPr>
              <a:t>vendoset</a:t>
            </a:r>
            <a:r>
              <a:rPr lang="en-US" b="1" dirty="0">
                <a:solidFill>
                  <a:schemeClr val="tx1"/>
                </a:solidFill>
                <a:latin typeface="Times New Roman" pitchFamily="18" charset="0"/>
              </a:rPr>
              <a:t> </a:t>
            </a:r>
            <a:r>
              <a:rPr lang="en-US" b="1" dirty="0" err="1">
                <a:solidFill>
                  <a:schemeClr val="tx1"/>
                </a:solidFill>
                <a:latin typeface="Times New Roman" pitchFamily="18" charset="0"/>
              </a:rPr>
              <a:t>etiketa</a:t>
            </a:r>
            <a:r>
              <a:rPr lang="en-US" b="1" dirty="0">
                <a:solidFill>
                  <a:schemeClr val="tx1"/>
                </a:solidFill>
                <a:latin typeface="Times New Roman" pitchFamily="18" charset="0"/>
              </a:rPr>
              <a:t> model</a:t>
            </a:r>
          </a:p>
          <a:p>
            <a:pPr marL="342900" indent="-342900"/>
            <a:r>
              <a:rPr lang="en-US" b="1" dirty="0">
                <a:solidFill>
                  <a:schemeClr val="tx1"/>
                </a:solidFill>
                <a:latin typeface="Times New Roman" pitchFamily="18" charset="0"/>
              </a:rPr>
              <a:t> </a:t>
            </a:r>
            <a:endParaRPr lang="en-US" dirty="0"/>
          </a:p>
        </p:txBody>
      </p:sp>
    </p:spTree>
    <p:extLst>
      <p:ext uri="{BB962C8B-B14F-4D97-AF65-F5344CB8AC3E}">
        <p14:creationId xmlns:p14="http://schemas.microsoft.com/office/powerpoint/2010/main" val="1695332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6858000"/>
          </a:xfrm>
        </p:spPr>
        <p:txBody>
          <a:bodyPr>
            <a:normAutofit/>
          </a:bodyPr>
          <a:lstStyle/>
          <a:p>
            <a:r>
              <a:rPr lang="en-US" sz="800" dirty="0"/>
              <a:t> </a:t>
            </a:r>
          </a:p>
        </p:txBody>
      </p:sp>
      <p:graphicFrame>
        <p:nvGraphicFramePr>
          <p:cNvPr id="48130" name="Object 2"/>
          <p:cNvGraphicFramePr>
            <a:graphicFrameLocks noChangeAspect="1"/>
          </p:cNvGraphicFramePr>
          <p:nvPr/>
        </p:nvGraphicFramePr>
        <p:xfrm>
          <a:off x="1722438" y="1626918"/>
          <a:ext cx="8502650" cy="4512625"/>
        </p:xfrm>
        <a:graphic>
          <a:graphicData uri="http://schemas.openxmlformats.org/presentationml/2006/ole">
            <mc:AlternateContent xmlns:mc="http://schemas.openxmlformats.org/markup-compatibility/2006">
              <mc:Choice xmlns:v="urn:schemas-microsoft-com:vml" Requires="v">
                <p:oleObj spid="_x0000_s5187" name="Document" r:id="rId3" imgW="7108673" imgH="5599176" progId="Word.Document.12">
                  <p:embed/>
                </p:oleObj>
              </mc:Choice>
              <mc:Fallback>
                <p:oleObj name="Document" r:id="rId3" imgW="7108673" imgH="559917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38" y="1626918"/>
                        <a:ext cx="8502650" cy="45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1650671" y="427513"/>
            <a:ext cx="9144000" cy="9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I ETIKET</a:t>
            </a:r>
            <a:r>
              <a:rPr lang="en-US" dirty="0">
                <a:latin typeface="Times New Roman"/>
                <a:cs typeface="Times New Roman"/>
              </a:rPr>
              <a:t>Ȅ</a:t>
            </a:r>
            <a:r>
              <a:rPr lang="en-US" dirty="0"/>
              <a:t>S P</a:t>
            </a:r>
            <a:r>
              <a:rPr lang="en-US" dirty="0">
                <a:latin typeface="Times New Roman"/>
                <a:cs typeface="Times New Roman"/>
              </a:rPr>
              <a:t>Ȅ</a:t>
            </a:r>
            <a:r>
              <a:rPr lang="en-US" dirty="0"/>
              <a:t>R KUTIT</a:t>
            </a:r>
            <a:r>
              <a:rPr lang="en-US" dirty="0">
                <a:latin typeface="Times New Roman"/>
                <a:cs typeface="Times New Roman"/>
              </a:rPr>
              <a:t>Ȅ</a:t>
            </a:r>
            <a:r>
              <a:rPr lang="en-US" dirty="0"/>
              <a:t> ARKIVORE T</a:t>
            </a:r>
            <a:r>
              <a:rPr lang="en-US" dirty="0">
                <a:latin typeface="Times New Roman"/>
                <a:cs typeface="Times New Roman"/>
              </a:rPr>
              <a:t>Ȅ</a:t>
            </a:r>
            <a:r>
              <a:rPr lang="en-US" dirty="0"/>
              <a:t> </a:t>
            </a:r>
            <a:r>
              <a:rPr lang="en-US" dirty="0" smtClean="0"/>
              <a:t>GJYKATAVE </a:t>
            </a:r>
            <a:endParaRPr lang="en-US" dirty="0"/>
          </a:p>
        </p:txBody>
      </p:sp>
    </p:spTree>
    <p:extLst>
      <p:ext uri="{BB962C8B-B14F-4D97-AF65-F5344CB8AC3E}">
        <p14:creationId xmlns:p14="http://schemas.microsoft.com/office/powerpoint/2010/main" val="136701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05049" y="427514"/>
            <a:ext cx="9144000" cy="653142"/>
          </a:xfrm>
          <a:prstGeom prst="ellipse">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212121"/>
                </a:solidFill>
                <a:latin typeface="Times New Roman" pitchFamily="18" charset="0"/>
                <a:cs typeface="Times New Roman" pitchFamily="18" charset="0"/>
              </a:rPr>
              <a:t>Rasti</a:t>
            </a:r>
            <a:r>
              <a:rPr lang="en-US" sz="2800" b="1" dirty="0">
                <a:solidFill>
                  <a:srgbClr val="212121"/>
                </a:solidFill>
                <a:latin typeface="Times New Roman" pitchFamily="18" charset="0"/>
                <a:cs typeface="Times New Roman" pitchFamily="18" charset="0"/>
              </a:rPr>
              <a:t> </a:t>
            </a:r>
            <a:r>
              <a:rPr lang="en-US" sz="2800" b="1" dirty="0" err="1">
                <a:solidFill>
                  <a:srgbClr val="212121"/>
                </a:solidFill>
                <a:latin typeface="Times New Roman" pitchFamily="18" charset="0"/>
                <a:cs typeface="Times New Roman" pitchFamily="18" charset="0"/>
              </a:rPr>
              <a:t>i</a:t>
            </a:r>
            <a:r>
              <a:rPr lang="en-US" sz="2800" b="1" dirty="0">
                <a:solidFill>
                  <a:srgbClr val="212121"/>
                </a:solidFill>
                <a:latin typeface="Times New Roman" pitchFamily="18" charset="0"/>
                <a:cs typeface="Times New Roman" pitchFamily="18" charset="0"/>
              </a:rPr>
              <a:t> II-</a:t>
            </a:r>
            <a:r>
              <a:rPr lang="en-US" sz="2800" b="1" dirty="0" err="1">
                <a:solidFill>
                  <a:srgbClr val="212121"/>
                </a:solidFill>
                <a:latin typeface="Times New Roman" pitchFamily="18" charset="0"/>
                <a:cs typeface="Times New Roman" pitchFamily="18" charset="0"/>
              </a:rPr>
              <a:t>të</a:t>
            </a:r>
            <a:endParaRPr lang="en-US" sz="2800" b="1" dirty="0">
              <a:solidFill>
                <a:srgbClr val="212121"/>
              </a:solidFill>
              <a:latin typeface="Times New Roman" pitchFamily="18" charset="0"/>
              <a:cs typeface="Times New Roman" pitchFamily="18" charset="0"/>
            </a:endParaRPr>
          </a:p>
          <a:p>
            <a:pPr algn="ctr"/>
            <a:endParaRPr lang="en-US" dirty="0"/>
          </a:p>
        </p:txBody>
      </p:sp>
      <p:sp>
        <p:nvSpPr>
          <p:cNvPr id="3" name="Rectangle 2"/>
          <p:cNvSpPr/>
          <p:nvPr/>
        </p:nvSpPr>
        <p:spPr>
          <a:xfrm>
            <a:off x="1389414" y="1341913"/>
            <a:ext cx="10010898" cy="902523"/>
          </a:xfrm>
          <a:prstGeom prst="rect">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212121"/>
                </a:solidFill>
                <a:latin typeface="Times New Roman" pitchFamily="18" charset="0"/>
                <a:cs typeface="Times New Roman" pitchFamily="18" charset="0"/>
              </a:rPr>
              <a:t>Kur</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dokumentacioni</a:t>
            </a:r>
            <a:r>
              <a:rPr lang="en-US" sz="2400" b="1" dirty="0">
                <a:solidFill>
                  <a:srgbClr val="212121"/>
                </a:solidFill>
                <a:latin typeface="Times New Roman" pitchFamily="18" charset="0"/>
                <a:cs typeface="Times New Roman" pitchFamily="18" charset="0"/>
              </a:rPr>
              <a:t> </a:t>
            </a:r>
            <a:r>
              <a:rPr lang="en-US" sz="2400" b="1" dirty="0" err="1" smtClean="0">
                <a:solidFill>
                  <a:srgbClr val="212121"/>
                </a:solidFill>
                <a:latin typeface="Times New Roman" pitchFamily="18" charset="0"/>
                <a:cs typeface="Times New Roman" pitchFamily="18" charset="0"/>
              </a:rPr>
              <a:t>gjyqësor</a:t>
            </a:r>
            <a:r>
              <a:rPr lang="en-US" sz="2400" b="1" dirty="0" smtClean="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është</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i</a:t>
            </a:r>
            <a:r>
              <a:rPr lang="en-US" sz="2400" b="1" dirty="0">
                <a:solidFill>
                  <a:srgbClr val="212121"/>
                </a:solidFill>
                <a:latin typeface="Times New Roman" pitchFamily="18" charset="0"/>
                <a:cs typeface="Times New Roman" pitchFamily="18" charset="0"/>
              </a:rPr>
              <a:t> pa </a:t>
            </a:r>
            <a:r>
              <a:rPr lang="en-US" sz="2400" b="1" dirty="0" err="1">
                <a:solidFill>
                  <a:srgbClr val="212121"/>
                </a:solidFill>
                <a:latin typeface="Times New Roman" pitchFamily="18" charset="0"/>
                <a:cs typeface="Times New Roman" pitchFamily="18" charset="0"/>
              </a:rPr>
              <a:t>përpunuar</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tërsisht</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apo</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pjesërisht</a:t>
            </a:r>
            <a:r>
              <a:rPr lang="en-US" sz="2400" b="1" dirty="0">
                <a:solidFill>
                  <a:srgbClr val="212121"/>
                </a:solidFill>
                <a:latin typeface="Times New Roman" pitchFamily="18" charset="0"/>
                <a:cs typeface="Times New Roman" pitchFamily="18" charset="0"/>
              </a:rPr>
              <a:t> me </a:t>
            </a:r>
            <a:r>
              <a:rPr lang="en-US" sz="2400" b="1" dirty="0" err="1">
                <a:solidFill>
                  <a:srgbClr val="212121"/>
                </a:solidFill>
                <a:latin typeface="Times New Roman" pitchFamily="18" charset="0"/>
                <a:cs typeface="Times New Roman" pitchFamily="18" charset="0"/>
              </a:rPr>
              <a:t>vite</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a:t>
            </a:r>
            <a:r>
              <a:rPr lang="en-US" sz="2400" b="1" dirty="0">
                <a:solidFill>
                  <a:srgbClr val="212121"/>
                </a:solidFill>
                <a:latin typeface="Times New Roman" pitchFamily="18" charset="0"/>
                <a:cs typeface="Times New Roman" pitchFamily="18" charset="0"/>
              </a:rPr>
              <a:t> </a:t>
            </a:r>
            <a:r>
              <a:rPr lang="en-US" sz="2400" b="1" dirty="0" err="1">
                <a:solidFill>
                  <a:srgbClr val="212121"/>
                </a:solidFill>
                <a:latin typeface="Times New Roman" pitchFamily="18" charset="0"/>
                <a:cs typeface="Times New Roman" pitchFamily="18" charset="0"/>
              </a:rPr>
              <a:t>tëra</a:t>
            </a:r>
            <a:endParaRPr lang="en-US" sz="2400" b="1" dirty="0">
              <a:solidFill>
                <a:srgbClr val="212121"/>
              </a:solidFill>
              <a:latin typeface="Times New Roman" pitchFamily="18" charset="0"/>
              <a:cs typeface="Times New Roman" pitchFamily="18" charset="0"/>
            </a:endParaRPr>
          </a:p>
          <a:p>
            <a:pPr algn="ctr"/>
            <a:endParaRPr lang="en-US" dirty="0"/>
          </a:p>
        </p:txBody>
      </p:sp>
      <p:sp>
        <p:nvSpPr>
          <p:cNvPr id="4" name="Down Arrow 3"/>
          <p:cNvSpPr/>
          <p:nvPr/>
        </p:nvSpPr>
        <p:spPr>
          <a:xfrm>
            <a:off x="6460177" y="819399"/>
            <a:ext cx="368135" cy="59376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3144" y="2398816"/>
            <a:ext cx="10830296" cy="4108861"/>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marL="342900" indent="-342900">
              <a:buAutoNum type="arabicPeriod"/>
            </a:pPr>
            <a:r>
              <a:rPr lang="en-US" b="1" dirty="0" err="1">
                <a:solidFill>
                  <a:schemeClr val="tx1"/>
                </a:solidFill>
              </a:rPr>
              <a:t>Bëhet</a:t>
            </a:r>
            <a:r>
              <a:rPr lang="en-US" b="1" dirty="0">
                <a:solidFill>
                  <a:schemeClr val="tx1"/>
                </a:solidFill>
              </a:rPr>
              <a:t> </a:t>
            </a:r>
            <a:r>
              <a:rPr lang="en-US" b="1" dirty="0" err="1">
                <a:solidFill>
                  <a:schemeClr val="tx1"/>
                </a:solidFill>
              </a:rPr>
              <a:t>ndarja</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vite</a:t>
            </a:r>
            <a:r>
              <a:rPr lang="en-US" b="1" dirty="0">
                <a:solidFill>
                  <a:schemeClr val="tx1"/>
                </a:solidFill>
              </a:rPr>
              <a:t> e </a:t>
            </a:r>
            <a:r>
              <a:rPr lang="en-US" b="1" dirty="0" err="1">
                <a:solidFill>
                  <a:schemeClr val="tx1"/>
                </a:solidFill>
              </a:rPr>
              <a:t>dokumentacionit</a:t>
            </a:r>
            <a:r>
              <a:rPr lang="en-US" b="1" dirty="0">
                <a:solidFill>
                  <a:schemeClr val="tx1"/>
                </a:solidFill>
              </a:rPr>
              <a:t> </a:t>
            </a:r>
            <a:r>
              <a:rPr lang="en-US" b="1" dirty="0" err="1" smtClean="0">
                <a:solidFill>
                  <a:schemeClr val="tx1"/>
                </a:solidFill>
              </a:rPr>
              <a:t>gjyqësor</a:t>
            </a:r>
            <a:r>
              <a:rPr lang="en-US" b="1" dirty="0" smtClean="0">
                <a:solidFill>
                  <a:schemeClr val="tx1"/>
                </a:solidFill>
              </a:rPr>
              <a:t>.</a:t>
            </a:r>
            <a:endParaRPr lang="en-US" b="1" dirty="0">
              <a:solidFill>
                <a:schemeClr val="tx1"/>
              </a:solidFill>
            </a:endParaRPr>
          </a:p>
          <a:p>
            <a:pPr marL="342900" indent="-342900">
              <a:buAutoNum type="arabicPeriod"/>
            </a:pPr>
            <a:r>
              <a:rPr lang="en-US" b="1" dirty="0" err="1">
                <a:solidFill>
                  <a:schemeClr val="tx1"/>
                </a:solidFill>
              </a:rPr>
              <a:t>Arkivisti</a:t>
            </a:r>
            <a:r>
              <a:rPr lang="en-US" b="1" dirty="0">
                <a:solidFill>
                  <a:schemeClr val="tx1"/>
                </a:solidFill>
              </a:rPr>
              <a:t> </a:t>
            </a:r>
            <a:r>
              <a:rPr lang="en-US" b="1" dirty="0" err="1">
                <a:solidFill>
                  <a:schemeClr val="tx1"/>
                </a:solidFill>
              </a:rPr>
              <a:t>studion</a:t>
            </a:r>
            <a:r>
              <a:rPr lang="en-US" b="1" dirty="0">
                <a:solidFill>
                  <a:schemeClr val="tx1"/>
                </a:solidFill>
              </a:rPr>
              <a:t> </a:t>
            </a:r>
            <a:r>
              <a:rPr lang="en-US" b="1" dirty="0" err="1">
                <a:solidFill>
                  <a:schemeClr val="tx1"/>
                </a:solidFill>
              </a:rPr>
              <a:t>fondin</a:t>
            </a:r>
            <a:r>
              <a:rPr lang="en-US" b="1" dirty="0">
                <a:solidFill>
                  <a:schemeClr val="tx1"/>
                </a:solidFill>
              </a:rPr>
              <a:t> duke </a:t>
            </a:r>
            <a:r>
              <a:rPr lang="en-US" b="1" dirty="0" err="1">
                <a:solidFill>
                  <a:schemeClr val="tx1"/>
                </a:solidFill>
              </a:rPr>
              <a:t>marrë</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a:t>
            </a:r>
            <a:r>
              <a:rPr lang="en-US" b="1" dirty="0">
                <a:solidFill>
                  <a:schemeClr val="tx1"/>
                </a:solidFill>
              </a:rPr>
              <a:t> </a:t>
            </a:r>
            <a:r>
              <a:rPr lang="en-US" b="1" dirty="0" err="1">
                <a:solidFill>
                  <a:schemeClr val="tx1"/>
                </a:solidFill>
              </a:rPr>
              <a:t>rreth</a:t>
            </a:r>
            <a:r>
              <a:rPr lang="en-US" b="1" dirty="0">
                <a:solidFill>
                  <a:schemeClr val="tx1"/>
                </a:solidFill>
              </a:rPr>
              <a:t> </a:t>
            </a:r>
            <a:r>
              <a:rPr lang="en-US" b="1" dirty="0" err="1">
                <a:solidFill>
                  <a:schemeClr val="tx1"/>
                </a:solidFill>
              </a:rPr>
              <a:t>tijë</a:t>
            </a:r>
            <a:r>
              <a:rPr lang="en-US" b="1" dirty="0">
                <a:solidFill>
                  <a:schemeClr val="tx1"/>
                </a:solidFill>
              </a:rPr>
              <a:t>.</a:t>
            </a:r>
          </a:p>
          <a:p>
            <a:pPr marL="342900" indent="-342900">
              <a:buAutoNum type="arabicPeriod"/>
            </a:pPr>
            <a:r>
              <a:rPr lang="en-US" b="1" dirty="0" err="1">
                <a:solidFill>
                  <a:schemeClr val="tx1"/>
                </a:solidFill>
              </a:rPr>
              <a:t>Ju</a:t>
            </a:r>
            <a:r>
              <a:rPr lang="en-US" b="1" dirty="0">
                <a:solidFill>
                  <a:schemeClr val="tx1"/>
                </a:solidFill>
              </a:rPr>
              <a:t> </a:t>
            </a:r>
            <a:r>
              <a:rPr lang="en-US" b="1" dirty="0" err="1">
                <a:solidFill>
                  <a:schemeClr val="tx1"/>
                </a:solidFill>
              </a:rPr>
              <a:t>referohet</a:t>
            </a:r>
            <a:r>
              <a:rPr lang="en-US" b="1" dirty="0">
                <a:solidFill>
                  <a:schemeClr val="tx1"/>
                </a:solidFill>
              </a:rPr>
              <a:t> </a:t>
            </a:r>
            <a:r>
              <a:rPr lang="en-US" b="1" dirty="0" err="1">
                <a:solidFill>
                  <a:schemeClr val="tx1"/>
                </a:solidFill>
              </a:rPr>
              <a:t>regjistrave</a:t>
            </a:r>
            <a:r>
              <a:rPr lang="en-US" b="1" dirty="0">
                <a:solidFill>
                  <a:schemeClr val="tx1"/>
                </a:solidFill>
              </a:rPr>
              <a:t> </a:t>
            </a:r>
            <a:r>
              <a:rPr lang="en-US" b="1" dirty="0" err="1">
                <a:solidFill>
                  <a:schemeClr val="tx1"/>
                </a:solidFill>
              </a:rPr>
              <a:t>apo</a:t>
            </a:r>
            <a:r>
              <a:rPr lang="en-US" b="1" dirty="0">
                <a:solidFill>
                  <a:schemeClr val="tx1"/>
                </a:solidFill>
              </a:rPr>
              <a:t> </a:t>
            </a:r>
            <a:r>
              <a:rPr lang="en-US" b="1" dirty="0" err="1">
                <a:solidFill>
                  <a:schemeClr val="tx1"/>
                </a:solidFill>
              </a:rPr>
              <a:t>kodekseve</a:t>
            </a:r>
            <a:r>
              <a:rPr lang="en-US" b="1" dirty="0">
                <a:solidFill>
                  <a:schemeClr val="tx1"/>
                </a:solidFill>
              </a:rPr>
              <a:t> </a:t>
            </a:r>
            <a:r>
              <a:rPr lang="en-US" b="1" dirty="0" err="1">
                <a:solidFill>
                  <a:schemeClr val="tx1"/>
                </a:solidFill>
              </a:rPr>
              <a:t>për</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saktësuar</a:t>
            </a:r>
            <a:r>
              <a:rPr lang="en-US" b="1" dirty="0">
                <a:solidFill>
                  <a:schemeClr val="tx1"/>
                </a:solidFill>
              </a:rPr>
              <a:t> </a:t>
            </a:r>
            <a:r>
              <a:rPr lang="en-US" b="1" dirty="0" err="1">
                <a:solidFill>
                  <a:schemeClr val="tx1"/>
                </a:solidFill>
              </a:rPr>
              <a:t>numrin</a:t>
            </a:r>
            <a:r>
              <a:rPr lang="en-US" b="1" dirty="0">
                <a:solidFill>
                  <a:schemeClr val="tx1"/>
                </a:solidFill>
              </a:rPr>
              <a:t> e </a:t>
            </a:r>
            <a:r>
              <a:rPr lang="en-US" b="1" dirty="0" err="1" smtClean="0">
                <a:solidFill>
                  <a:schemeClr val="tx1"/>
                </a:solidFill>
              </a:rPr>
              <a:t>vendimeve</a:t>
            </a:r>
            <a:r>
              <a:rPr lang="en-US" b="1" dirty="0" smtClean="0">
                <a:solidFill>
                  <a:schemeClr val="tx1"/>
                </a:solidFill>
              </a:rPr>
              <a:t> </a:t>
            </a:r>
            <a:r>
              <a:rPr lang="en-US" b="1" dirty="0" err="1" smtClean="0">
                <a:solidFill>
                  <a:schemeClr val="tx1"/>
                </a:solidFill>
              </a:rPr>
              <a:t>civile</a:t>
            </a:r>
            <a:r>
              <a:rPr lang="en-US" b="1" dirty="0" smtClean="0">
                <a:solidFill>
                  <a:schemeClr val="tx1"/>
                </a:solidFill>
              </a:rPr>
              <a:t>/</a:t>
            </a:r>
            <a:r>
              <a:rPr lang="en-US" b="1" dirty="0" smtClean="0">
                <a:solidFill>
                  <a:schemeClr val="tx1"/>
                </a:solidFill>
              </a:rPr>
              <a:t> </a:t>
            </a:r>
            <a:r>
              <a:rPr lang="en-US" b="1" dirty="0" err="1">
                <a:solidFill>
                  <a:schemeClr val="tx1"/>
                </a:solidFill>
              </a:rPr>
              <a:t>penale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atij</a:t>
            </a:r>
            <a:r>
              <a:rPr lang="en-US" b="1" dirty="0">
                <a:solidFill>
                  <a:schemeClr val="tx1"/>
                </a:solidFill>
              </a:rPr>
              <a:t> </a:t>
            </a:r>
            <a:r>
              <a:rPr lang="en-US" b="1" dirty="0" err="1">
                <a:solidFill>
                  <a:schemeClr val="tx1"/>
                </a:solidFill>
              </a:rPr>
              <a:t>viti</a:t>
            </a:r>
            <a:r>
              <a:rPr lang="en-US" b="1" dirty="0">
                <a:solidFill>
                  <a:schemeClr val="tx1"/>
                </a:solidFill>
              </a:rPr>
              <a:t>.</a:t>
            </a:r>
          </a:p>
          <a:p>
            <a:pPr marL="342900" indent="-342900">
              <a:buAutoNum type="arabicPeriod"/>
            </a:pPr>
            <a:r>
              <a:rPr lang="en-US" b="1" dirty="0" err="1">
                <a:solidFill>
                  <a:schemeClr val="tx1"/>
                </a:solidFill>
              </a:rPr>
              <a:t>Rendit</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smtClean="0">
                <a:solidFill>
                  <a:schemeClr val="tx1"/>
                </a:solidFill>
              </a:rPr>
              <a:t>gjyqësore</a:t>
            </a:r>
            <a:r>
              <a:rPr lang="en-US" b="1" dirty="0" smtClean="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viti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hershëm</a:t>
            </a:r>
            <a:r>
              <a:rPr lang="en-US" b="1" dirty="0">
                <a:solidFill>
                  <a:schemeClr val="tx1"/>
                </a:solidFill>
              </a:rPr>
              <a:t> </a:t>
            </a:r>
            <a:r>
              <a:rPr lang="en-US" b="1" dirty="0" err="1">
                <a:solidFill>
                  <a:schemeClr val="tx1"/>
                </a:solidFill>
              </a:rPr>
              <a:t>deri</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ai</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fundit</a:t>
            </a:r>
            <a:r>
              <a:rPr lang="en-US" b="1" dirty="0">
                <a:solidFill>
                  <a:schemeClr val="tx1"/>
                </a:solidFill>
              </a:rPr>
              <a:t>.</a:t>
            </a:r>
          </a:p>
          <a:p>
            <a:pPr marL="342900" indent="-342900">
              <a:buAutoNum type="arabicPeriod"/>
            </a:pPr>
            <a:r>
              <a:rPr lang="en-US" b="1" dirty="0" err="1">
                <a:solidFill>
                  <a:schemeClr val="tx1"/>
                </a:solidFill>
              </a:rPr>
              <a:t>Fillon</a:t>
            </a:r>
            <a:r>
              <a:rPr lang="en-US" b="1" dirty="0">
                <a:solidFill>
                  <a:schemeClr val="tx1"/>
                </a:solidFill>
              </a:rPr>
              <a:t> </a:t>
            </a:r>
            <a:r>
              <a:rPr lang="en-US" b="1" dirty="0" err="1">
                <a:solidFill>
                  <a:schemeClr val="tx1"/>
                </a:solidFill>
              </a:rPr>
              <a:t>ndarjen</a:t>
            </a:r>
            <a:r>
              <a:rPr lang="en-US" b="1" dirty="0">
                <a:solidFill>
                  <a:schemeClr val="tx1"/>
                </a:solidFill>
              </a:rPr>
              <a:t> e </a:t>
            </a:r>
            <a:r>
              <a:rPr lang="en-US" b="1" dirty="0" err="1">
                <a:solidFill>
                  <a:schemeClr val="tx1"/>
                </a:solidFill>
              </a:rPr>
              <a:t>fondit</a:t>
            </a:r>
            <a:r>
              <a:rPr lang="en-US" b="1" dirty="0">
                <a:solidFill>
                  <a:schemeClr val="tx1"/>
                </a:solidFill>
              </a:rPr>
              <a:t> </a:t>
            </a:r>
            <a:r>
              <a:rPr lang="en-US" b="1" dirty="0" err="1">
                <a:solidFill>
                  <a:schemeClr val="tx1"/>
                </a:solidFill>
              </a:rPr>
              <a:t>brenda</a:t>
            </a:r>
            <a:r>
              <a:rPr lang="en-US" b="1" dirty="0">
                <a:solidFill>
                  <a:schemeClr val="tx1"/>
                </a:solidFill>
              </a:rPr>
              <a:t> </a:t>
            </a:r>
            <a:r>
              <a:rPr lang="en-US" b="1" dirty="0" err="1">
                <a:solidFill>
                  <a:schemeClr val="tx1"/>
                </a:solidFill>
              </a:rPr>
              <a:t>vitit</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objekteve</a:t>
            </a:r>
            <a:r>
              <a:rPr lang="en-US" b="1" dirty="0">
                <a:solidFill>
                  <a:schemeClr val="tx1"/>
                </a:solidFill>
              </a:rPr>
              <a:t> (</a:t>
            </a:r>
            <a:r>
              <a:rPr lang="en-US" b="1" dirty="0" err="1">
                <a:solidFill>
                  <a:schemeClr val="tx1"/>
                </a:solidFill>
              </a:rPr>
              <a:t>Serive</a:t>
            </a:r>
            <a:r>
              <a:rPr lang="en-US" b="1" dirty="0">
                <a:solidFill>
                  <a:schemeClr val="tx1"/>
                </a:solidFill>
              </a:rPr>
              <a:t>).</a:t>
            </a:r>
          </a:p>
          <a:p>
            <a:pPr marL="342900" indent="-342900">
              <a:buAutoNum type="arabicPeriod"/>
            </a:pPr>
            <a:r>
              <a:rPr lang="en-US" b="1" dirty="0">
                <a:solidFill>
                  <a:schemeClr val="tx1"/>
                </a:solidFill>
              </a:rPr>
              <a:t>Brenda </a:t>
            </a:r>
            <a:r>
              <a:rPr lang="en-US" b="1" dirty="0" err="1">
                <a:solidFill>
                  <a:schemeClr val="tx1"/>
                </a:solidFill>
              </a:rPr>
              <a:t>objektit</a:t>
            </a:r>
            <a:r>
              <a:rPr lang="en-US" b="1" dirty="0">
                <a:solidFill>
                  <a:schemeClr val="tx1"/>
                </a:solidFill>
              </a:rPr>
              <a:t>(</a:t>
            </a:r>
            <a:r>
              <a:rPr lang="en-US" b="1" dirty="0" err="1">
                <a:solidFill>
                  <a:schemeClr val="tx1"/>
                </a:solidFill>
              </a:rPr>
              <a:t>Serisë</a:t>
            </a:r>
            <a:r>
              <a:rPr lang="en-US" b="1" dirty="0">
                <a:solidFill>
                  <a:schemeClr val="tx1"/>
                </a:solidFill>
              </a:rPr>
              <a:t>) </a:t>
            </a:r>
            <a:r>
              <a:rPr lang="en-US" b="1" dirty="0" err="1">
                <a:solidFill>
                  <a:schemeClr val="tx1"/>
                </a:solidFill>
              </a:rPr>
              <a:t>rendit</a:t>
            </a:r>
            <a:r>
              <a:rPr lang="en-US" b="1" dirty="0">
                <a:solidFill>
                  <a:schemeClr val="tx1"/>
                </a:solidFill>
              </a:rPr>
              <a:t> </a:t>
            </a:r>
            <a:r>
              <a:rPr lang="en-US" b="1" dirty="0" err="1">
                <a:solidFill>
                  <a:schemeClr val="tx1"/>
                </a:solidFill>
              </a:rPr>
              <a:t>dosjet</a:t>
            </a:r>
            <a:r>
              <a:rPr lang="en-US" b="1" dirty="0">
                <a:solidFill>
                  <a:schemeClr val="tx1"/>
                </a:solidFill>
              </a:rPr>
              <a:t>(</a:t>
            </a:r>
            <a:r>
              <a:rPr lang="en-US" b="1" dirty="0" err="1">
                <a:solidFill>
                  <a:schemeClr val="tx1"/>
                </a:solidFill>
              </a:rPr>
              <a:t>fashikujt</a:t>
            </a:r>
            <a:r>
              <a:rPr lang="en-US" b="1" dirty="0">
                <a:solidFill>
                  <a:schemeClr val="tx1"/>
                </a:solidFill>
              </a:rPr>
              <a:t>)  </a:t>
            </a:r>
            <a:r>
              <a:rPr lang="en-US" b="1" dirty="0" err="1">
                <a:solidFill>
                  <a:schemeClr val="tx1"/>
                </a:solidFill>
              </a:rPr>
              <a:t>nga</a:t>
            </a:r>
            <a:r>
              <a:rPr lang="en-US" b="1" dirty="0">
                <a:solidFill>
                  <a:schemeClr val="tx1"/>
                </a:solidFill>
              </a:rPr>
              <a:t> </a:t>
            </a:r>
            <a:r>
              <a:rPr lang="en-US" b="1" dirty="0" err="1">
                <a:solidFill>
                  <a:schemeClr val="tx1"/>
                </a:solidFill>
              </a:rPr>
              <a:t>numri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vogel</a:t>
            </a:r>
            <a:r>
              <a:rPr lang="en-US" b="1" dirty="0">
                <a:solidFill>
                  <a:schemeClr val="tx1"/>
                </a:solidFill>
              </a:rPr>
              <a:t> </a:t>
            </a:r>
            <a:r>
              <a:rPr lang="en-US" b="1" dirty="0" err="1">
                <a:solidFill>
                  <a:schemeClr val="tx1"/>
                </a:solidFill>
              </a:rPr>
              <a:t>te</a:t>
            </a:r>
            <a:r>
              <a:rPr lang="en-US" b="1" dirty="0">
                <a:solidFill>
                  <a:schemeClr val="tx1"/>
                </a:solidFill>
              </a:rPr>
              <a:t> </a:t>
            </a:r>
            <a:r>
              <a:rPr lang="en-US" b="1" dirty="0" err="1">
                <a:solidFill>
                  <a:schemeClr val="tx1"/>
                </a:solidFill>
              </a:rPr>
              <a:t>ai</a:t>
            </a:r>
            <a:r>
              <a:rPr lang="en-US" b="1" dirty="0">
                <a:solidFill>
                  <a:schemeClr val="tx1"/>
                </a:solidFill>
              </a:rPr>
              <a:t> </a:t>
            </a:r>
            <a:r>
              <a:rPr lang="en-US" b="1" dirty="0" err="1">
                <a:solidFill>
                  <a:schemeClr val="tx1"/>
                </a:solidFill>
              </a:rPr>
              <a:t>më</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madhi</a:t>
            </a:r>
            <a:r>
              <a:rPr lang="en-US" b="1" dirty="0">
                <a:solidFill>
                  <a:schemeClr val="tx1"/>
                </a:solidFill>
              </a:rPr>
              <a:t>.</a:t>
            </a:r>
          </a:p>
          <a:p>
            <a:pPr marL="342900" indent="-342900">
              <a:buAutoNum type="arabicPeriod"/>
            </a:pPr>
            <a:r>
              <a:rPr lang="en-US" b="1" dirty="0" err="1">
                <a:solidFill>
                  <a:schemeClr val="tx1"/>
                </a:solidFill>
              </a:rPr>
              <a:t>Renditja</a:t>
            </a:r>
            <a:r>
              <a:rPr lang="en-US" b="1" dirty="0">
                <a:solidFill>
                  <a:schemeClr val="tx1"/>
                </a:solidFill>
              </a:rPr>
              <a:t> e </a:t>
            </a:r>
            <a:r>
              <a:rPr lang="en-US" b="1" dirty="0" err="1">
                <a:solidFill>
                  <a:schemeClr val="tx1"/>
                </a:solidFill>
              </a:rPr>
              <a:t>objektit</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vlersimit</a:t>
            </a:r>
            <a:r>
              <a:rPr lang="en-US" b="1" dirty="0">
                <a:solidFill>
                  <a:schemeClr val="tx1"/>
                </a:solidFill>
              </a:rPr>
              <a:t> (</a:t>
            </a:r>
            <a:r>
              <a:rPr lang="en-US" b="1" dirty="0" err="1">
                <a:solidFill>
                  <a:schemeClr val="tx1"/>
                </a:solidFill>
              </a:rPr>
              <a:t>Serive</a:t>
            </a:r>
            <a:r>
              <a:rPr lang="en-US" b="1" dirty="0">
                <a:solidFill>
                  <a:schemeClr val="tx1"/>
                </a:solidFill>
              </a:rPr>
              <a:t>)</a:t>
            </a:r>
            <a:r>
              <a:rPr lang="en-US" b="1" dirty="0" err="1">
                <a:solidFill>
                  <a:schemeClr val="tx1"/>
                </a:solidFill>
              </a:rPr>
              <a:t>bëhet</a:t>
            </a:r>
            <a:r>
              <a:rPr lang="en-US" b="1" dirty="0">
                <a:solidFill>
                  <a:schemeClr val="tx1"/>
                </a:solidFill>
              </a:rPr>
              <a:t> </a:t>
            </a:r>
            <a:r>
              <a:rPr lang="en-US" b="1" dirty="0" err="1">
                <a:solidFill>
                  <a:schemeClr val="tx1"/>
                </a:solidFill>
              </a:rPr>
              <a:t>progesiv</a:t>
            </a:r>
            <a:r>
              <a:rPr lang="en-US" b="1" dirty="0">
                <a:solidFill>
                  <a:schemeClr val="tx1"/>
                </a:solidFill>
              </a:rPr>
              <a:t> </a:t>
            </a:r>
            <a:r>
              <a:rPr lang="en-US" b="1" dirty="0" err="1" smtClean="0">
                <a:solidFill>
                  <a:schemeClr val="tx1"/>
                </a:solidFill>
              </a:rPr>
              <a:t>sipas</a:t>
            </a:r>
            <a:r>
              <a:rPr lang="en-US" b="1" dirty="0" smtClean="0">
                <a:solidFill>
                  <a:schemeClr val="tx1"/>
                </a:solidFill>
              </a:rPr>
              <a:t> </a:t>
            </a:r>
            <a:r>
              <a:rPr lang="en-US" b="1" dirty="0" err="1" smtClean="0">
                <a:solidFill>
                  <a:schemeClr val="tx1"/>
                </a:solidFill>
              </a:rPr>
              <a:t>Anekseve</a:t>
            </a:r>
            <a:r>
              <a:rPr lang="en-US" b="1" dirty="0" smtClean="0">
                <a:solidFill>
                  <a:schemeClr val="tx1"/>
                </a:solidFill>
              </a:rPr>
              <a:t> </a:t>
            </a:r>
            <a:r>
              <a:rPr lang="en-US" b="1" dirty="0" err="1" smtClean="0">
                <a:solidFill>
                  <a:schemeClr val="tx1"/>
                </a:solidFill>
              </a:rPr>
              <a:t>të</a:t>
            </a:r>
            <a:r>
              <a:rPr lang="en-US" b="1" dirty="0" smtClean="0">
                <a:solidFill>
                  <a:schemeClr val="tx1"/>
                </a:solidFill>
              </a:rPr>
              <a:t> </a:t>
            </a:r>
            <a:r>
              <a:rPr lang="en-US" b="1" dirty="0" err="1" smtClean="0">
                <a:solidFill>
                  <a:schemeClr val="tx1"/>
                </a:solidFill>
              </a:rPr>
              <a:t>miratuara</a:t>
            </a:r>
            <a:r>
              <a:rPr lang="en-US" b="1" dirty="0" smtClean="0">
                <a:solidFill>
                  <a:schemeClr val="tx1"/>
                </a:solidFill>
              </a:rPr>
              <a:t> </a:t>
            </a:r>
            <a:r>
              <a:rPr lang="en-US" b="1" dirty="0" err="1" smtClean="0">
                <a:solidFill>
                  <a:schemeClr val="tx1"/>
                </a:solidFill>
              </a:rPr>
              <a:t>nga</a:t>
            </a:r>
            <a:r>
              <a:rPr lang="en-US" b="1" dirty="0" smtClean="0">
                <a:solidFill>
                  <a:schemeClr val="tx1"/>
                </a:solidFill>
              </a:rPr>
              <a:t> KLGJ.</a:t>
            </a:r>
            <a:endParaRPr lang="en-US" b="1" dirty="0">
              <a:solidFill>
                <a:schemeClr val="tx1"/>
              </a:solidFill>
            </a:endParaRPr>
          </a:p>
          <a:p>
            <a:pPr marL="342900" indent="-342900">
              <a:buAutoNum type="arabicPeriod"/>
            </a:pPr>
            <a:r>
              <a:rPr lang="en-US" b="1" dirty="0">
                <a:solidFill>
                  <a:schemeClr val="tx1"/>
                </a:solidFill>
              </a:rPr>
              <a:t>Me </a:t>
            </a:r>
            <a:r>
              <a:rPr lang="en-US" b="1" dirty="0" err="1">
                <a:solidFill>
                  <a:schemeClr val="tx1"/>
                </a:solidFill>
              </a:rPr>
              <a:t>të</a:t>
            </a:r>
            <a:r>
              <a:rPr lang="en-US" b="1" dirty="0">
                <a:solidFill>
                  <a:schemeClr val="tx1"/>
                </a:solidFill>
              </a:rPr>
              <a:t> </a:t>
            </a:r>
            <a:r>
              <a:rPr lang="en-US" b="1" dirty="0" err="1">
                <a:solidFill>
                  <a:schemeClr val="tx1"/>
                </a:solidFill>
              </a:rPr>
              <a:t>mbaruar</a:t>
            </a:r>
            <a:r>
              <a:rPr lang="en-US" b="1" dirty="0">
                <a:solidFill>
                  <a:schemeClr val="tx1"/>
                </a:solidFill>
              </a:rPr>
              <a:t> </a:t>
            </a:r>
            <a:r>
              <a:rPr lang="en-US" b="1" dirty="0" err="1">
                <a:solidFill>
                  <a:schemeClr val="tx1"/>
                </a:solidFill>
              </a:rPr>
              <a:t>ndarjen</a:t>
            </a:r>
            <a:r>
              <a:rPr lang="en-US" b="1" dirty="0">
                <a:solidFill>
                  <a:schemeClr val="tx1"/>
                </a:solidFill>
              </a:rPr>
              <a:t> </a:t>
            </a:r>
            <a:r>
              <a:rPr lang="en-US" b="1" dirty="0" err="1">
                <a:solidFill>
                  <a:schemeClr val="tx1"/>
                </a:solidFill>
              </a:rPr>
              <a:t>në</a:t>
            </a:r>
            <a:r>
              <a:rPr lang="en-US" b="1" dirty="0">
                <a:solidFill>
                  <a:schemeClr val="tx1"/>
                </a:solidFill>
              </a:rPr>
              <a:t> Seri </a:t>
            </a:r>
            <a:r>
              <a:rPr lang="en-US" b="1" dirty="0" err="1">
                <a:solidFill>
                  <a:schemeClr val="tx1"/>
                </a:solidFill>
              </a:rPr>
              <a:t>progresivisht</a:t>
            </a:r>
            <a:r>
              <a:rPr lang="en-US" b="1" dirty="0">
                <a:solidFill>
                  <a:schemeClr val="tx1"/>
                </a:solidFill>
              </a:rPr>
              <a:t> </a:t>
            </a:r>
            <a:r>
              <a:rPr lang="en-US" b="1" dirty="0" err="1">
                <a:solidFill>
                  <a:schemeClr val="tx1"/>
                </a:solidFill>
              </a:rPr>
              <a:t>dhe</a:t>
            </a:r>
            <a:r>
              <a:rPr lang="en-US" b="1" dirty="0">
                <a:solidFill>
                  <a:schemeClr val="tx1"/>
                </a:solidFill>
              </a:rPr>
              <a:t> ne </a:t>
            </a:r>
            <a:r>
              <a:rPr lang="en-US" b="1" dirty="0" err="1">
                <a:solidFill>
                  <a:schemeClr val="tx1"/>
                </a:solidFill>
              </a:rPr>
              <a:t>renditje</a:t>
            </a:r>
            <a:r>
              <a:rPr lang="en-US" b="1" dirty="0">
                <a:solidFill>
                  <a:schemeClr val="tx1"/>
                </a:solidFill>
              </a:rPr>
              <a:t> </a:t>
            </a:r>
            <a:r>
              <a:rPr lang="en-US" b="1" dirty="0" err="1">
                <a:solidFill>
                  <a:schemeClr val="tx1"/>
                </a:solidFill>
              </a:rPr>
              <a:t>brenda</a:t>
            </a:r>
            <a:r>
              <a:rPr lang="en-US" b="1" dirty="0">
                <a:solidFill>
                  <a:schemeClr val="tx1"/>
                </a:solidFill>
              </a:rPr>
              <a:t> </a:t>
            </a:r>
            <a:r>
              <a:rPr lang="en-US" b="1" dirty="0" err="1">
                <a:solidFill>
                  <a:schemeClr val="tx1"/>
                </a:solidFill>
              </a:rPr>
              <a:t>Serie</a:t>
            </a:r>
            <a:r>
              <a:rPr lang="en-US" b="1" dirty="0">
                <a:solidFill>
                  <a:schemeClr val="tx1"/>
                </a:solidFill>
              </a:rPr>
              <a:t> e </a:t>
            </a:r>
            <a:r>
              <a:rPr lang="en-US" b="1" dirty="0" err="1">
                <a:solidFill>
                  <a:schemeClr val="tx1"/>
                </a:solidFill>
              </a:rPr>
              <a:t>numrave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smtClean="0">
                <a:solidFill>
                  <a:schemeClr val="tx1"/>
                </a:solidFill>
              </a:rPr>
              <a:t>vendimeve</a:t>
            </a:r>
            <a:r>
              <a:rPr lang="en-US" b="1" dirty="0" smtClean="0">
                <a:solidFill>
                  <a:schemeClr val="tx1"/>
                </a:solidFill>
              </a:rPr>
              <a:t> </a:t>
            </a:r>
            <a:r>
              <a:rPr lang="en-US" b="1" dirty="0" err="1" smtClean="0">
                <a:solidFill>
                  <a:schemeClr val="tx1"/>
                </a:solidFill>
              </a:rPr>
              <a:t>gjyqësore</a:t>
            </a:r>
            <a:r>
              <a:rPr lang="en-US" b="1" dirty="0" smtClean="0">
                <a:solidFill>
                  <a:schemeClr val="tx1"/>
                </a:solidFill>
              </a:rPr>
              <a:t> </a:t>
            </a:r>
            <a:r>
              <a:rPr lang="en-US" b="1" dirty="0" err="1" smtClean="0">
                <a:solidFill>
                  <a:schemeClr val="tx1"/>
                </a:solidFill>
              </a:rPr>
              <a:t>civile</a:t>
            </a:r>
            <a:r>
              <a:rPr lang="en-US" b="1" dirty="0" smtClean="0">
                <a:solidFill>
                  <a:schemeClr val="tx1"/>
                </a:solidFill>
              </a:rPr>
              <a:t> /</a:t>
            </a:r>
            <a:r>
              <a:rPr lang="en-US" b="1" dirty="0" err="1" smtClean="0">
                <a:solidFill>
                  <a:schemeClr val="tx1"/>
                </a:solidFill>
              </a:rPr>
              <a:t>penale</a:t>
            </a:r>
            <a:r>
              <a:rPr lang="en-US" b="1" dirty="0" smtClean="0">
                <a:solidFill>
                  <a:schemeClr val="tx1"/>
                </a:solidFill>
              </a:rPr>
              <a:t> </a:t>
            </a:r>
            <a:r>
              <a:rPr lang="en-US" b="1" dirty="0" err="1">
                <a:solidFill>
                  <a:schemeClr val="tx1"/>
                </a:solidFill>
              </a:rPr>
              <a:t>progersiv</a:t>
            </a:r>
            <a:r>
              <a:rPr lang="en-US" b="1" dirty="0" smtClean="0">
                <a:solidFill>
                  <a:schemeClr val="tx1"/>
                </a:solidFill>
              </a:rPr>
              <a:t>, </a:t>
            </a:r>
            <a:r>
              <a:rPr lang="en-US" b="1" dirty="0" err="1" smtClean="0">
                <a:solidFill>
                  <a:schemeClr val="tx1"/>
                </a:solidFill>
              </a:rPr>
              <a:t>fillohet</a:t>
            </a:r>
            <a:r>
              <a:rPr lang="en-US" b="1" dirty="0" smtClean="0">
                <a:solidFill>
                  <a:schemeClr val="tx1"/>
                </a:solidFill>
              </a:rPr>
              <a:t> </a:t>
            </a:r>
            <a:r>
              <a:rPr lang="en-US" b="1" dirty="0">
                <a:solidFill>
                  <a:schemeClr val="tx1"/>
                </a:solidFill>
              </a:rPr>
              <a:t>me </a:t>
            </a:r>
            <a:r>
              <a:rPr lang="en-US" b="1" dirty="0" err="1">
                <a:solidFill>
                  <a:schemeClr val="tx1"/>
                </a:solidFill>
              </a:rPr>
              <a:t>hedhjen</a:t>
            </a:r>
            <a:r>
              <a:rPr lang="en-US" b="1" dirty="0">
                <a:solidFill>
                  <a:schemeClr val="tx1"/>
                </a:solidFill>
              </a:rPr>
              <a:t> e </a:t>
            </a:r>
            <a:r>
              <a:rPr lang="en-US" b="1" dirty="0" err="1">
                <a:solidFill>
                  <a:schemeClr val="tx1"/>
                </a:solidFill>
              </a:rPr>
              <a:t>të</a:t>
            </a:r>
            <a:r>
              <a:rPr lang="en-US" b="1" dirty="0">
                <a:solidFill>
                  <a:schemeClr val="tx1"/>
                </a:solidFill>
              </a:rPr>
              <a:t> </a:t>
            </a:r>
            <a:r>
              <a:rPr lang="en-US" b="1" dirty="0" err="1">
                <a:solidFill>
                  <a:schemeClr val="tx1"/>
                </a:solidFill>
              </a:rPr>
              <a:t>dhënave</a:t>
            </a:r>
            <a:r>
              <a:rPr lang="en-US" b="1" dirty="0">
                <a:solidFill>
                  <a:schemeClr val="tx1"/>
                </a:solidFill>
              </a:rPr>
              <a:t> ne </a:t>
            </a:r>
            <a:r>
              <a:rPr lang="en-US" b="1" dirty="0" err="1">
                <a:solidFill>
                  <a:schemeClr val="tx1"/>
                </a:solidFill>
              </a:rPr>
              <a:t>Inventarin</a:t>
            </a:r>
            <a:r>
              <a:rPr lang="en-US" b="1" dirty="0">
                <a:solidFill>
                  <a:schemeClr val="tx1"/>
                </a:solidFill>
              </a:rPr>
              <a:t> mod.2 </a:t>
            </a:r>
            <a:r>
              <a:rPr lang="en-US" dirty="0">
                <a:solidFill>
                  <a:schemeClr val="tx1"/>
                </a:solidFill>
              </a:rPr>
              <a:t>.</a:t>
            </a:r>
            <a:endParaRPr lang="en-US" dirty="0">
              <a:solidFill>
                <a:schemeClr val="tx1"/>
              </a:solidFill>
            </a:endParaRPr>
          </a:p>
          <a:p>
            <a:pPr marL="342900" indent="-342900">
              <a:buAutoNum type="arabicPeriod"/>
            </a:pPr>
            <a:r>
              <a:rPr lang="en-US" b="1" dirty="0" err="1">
                <a:solidFill>
                  <a:schemeClr val="tx1"/>
                </a:solidFill>
              </a:rPr>
              <a:t>Për</a:t>
            </a:r>
            <a:r>
              <a:rPr lang="en-US" b="1" dirty="0">
                <a:solidFill>
                  <a:schemeClr val="tx1"/>
                </a:solidFill>
              </a:rPr>
              <a:t> </a:t>
            </a:r>
            <a:r>
              <a:rPr lang="en-US" b="1" dirty="0" err="1">
                <a:solidFill>
                  <a:schemeClr val="tx1"/>
                </a:solidFill>
              </a:rPr>
              <a:t>çdo</a:t>
            </a:r>
            <a:r>
              <a:rPr lang="en-US" b="1" dirty="0">
                <a:solidFill>
                  <a:schemeClr val="tx1"/>
                </a:solidFill>
              </a:rPr>
              <a:t> </a:t>
            </a:r>
            <a:r>
              <a:rPr lang="en-US" b="1" dirty="0" err="1">
                <a:solidFill>
                  <a:schemeClr val="tx1"/>
                </a:solidFill>
              </a:rPr>
              <a:t>vit</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smtClean="0">
                <a:solidFill>
                  <a:schemeClr val="tx1"/>
                </a:solidFill>
              </a:rPr>
              <a:t>gjyqësore</a:t>
            </a:r>
            <a:r>
              <a:rPr lang="en-US" b="1" dirty="0" smtClean="0">
                <a:solidFill>
                  <a:schemeClr val="tx1"/>
                </a:solidFill>
              </a:rPr>
              <a:t> </a:t>
            </a:r>
            <a:r>
              <a:rPr lang="en-US" b="1" dirty="0" err="1">
                <a:solidFill>
                  <a:schemeClr val="tx1"/>
                </a:solidFill>
              </a:rPr>
              <a:t>përpunohen</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pikave</a:t>
            </a:r>
            <a:r>
              <a:rPr lang="en-US" b="1" dirty="0">
                <a:solidFill>
                  <a:schemeClr val="tx1"/>
                </a:solidFill>
              </a:rPr>
              <a:t> 5-8 </a:t>
            </a:r>
            <a:r>
              <a:rPr lang="en-US" b="1" dirty="0" err="1">
                <a:solidFill>
                  <a:schemeClr val="tx1"/>
                </a:solidFill>
              </a:rPr>
              <a:t>të</a:t>
            </a:r>
            <a:r>
              <a:rPr lang="en-US" b="1" dirty="0">
                <a:solidFill>
                  <a:schemeClr val="tx1"/>
                </a:solidFill>
              </a:rPr>
              <a:t> </a:t>
            </a:r>
            <a:r>
              <a:rPr lang="en-US" b="1" dirty="0" err="1">
                <a:solidFill>
                  <a:schemeClr val="tx1"/>
                </a:solidFill>
              </a:rPr>
              <a:t>mësiperme</a:t>
            </a:r>
            <a:r>
              <a:rPr lang="en-US" b="1" dirty="0">
                <a:solidFill>
                  <a:schemeClr val="tx1"/>
                </a:solidFill>
              </a:rPr>
              <a:t>.</a:t>
            </a:r>
          </a:p>
          <a:p>
            <a:pPr marL="342900" indent="-342900">
              <a:buAutoNum type="arabicPeriod"/>
            </a:pPr>
            <a:r>
              <a:rPr lang="en-US" b="1" dirty="0" err="1">
                <a:solidFill>
                  <a:schemeClr val="tx1"/>
                </a:solidFill>
                <a:latin typeface="Times New Roman" pitchFamily="18" charset="0"/>
                <a:cs typeface="Times New Roman" pitchFamily="18" charset="0"/>
              </a:rPr>
              <a:t>Një</a:t>
            </a:r>
            <a:r>
              <a:rPr lang="en-US" b="1" dirty="0">
                <a:solidFill>
                  <a:schemeClr val="tx1"/>
                </a:solidFill>
                <a:latin typeface="Times New Roman" pitchFamily="18" charset="0"/>
                <a:cs typeface="Times New Roman" pitchFamily="18" charset="0"/>
              </a:rPr>
              <a:t> kopje </a:t>
            </a:r>
            <a:r>
              <a:rPr lang="en-US" b="1" dirty="0" err="1">
                <a:solidFill>
                  <a:schemeClr val="tx1"/>
                </a:solidFill>
                <a:latin typeface="Times New Roman" pitchFamily="18" charset="0"/>
                <a:cs typeface="Times New Roman" pitchFamily="18" charset="0"/>
              </a:rPr>
              <a:t>elektronike</a:t>
            </a:r>
            <a:r>
              <a:rPr lang="en-US" b="1" dirty="0">
                <a:solidFill>
                  <a:schemeClr val="tx1"/>
                </a:solidFill>
                <a:latin typeface="Times New Roman" pitchFamily="18" charset="0"/>
                <a:cs typeface="Times New Roman" pitchFamily="18" charset="0"/>
              </a:rPr>
              <a:t> e </a:t>
            </a:r>
            <a:r>
              <a:rPr lang="en-US" b="1" dirty="0" err="1">
                <a:solidFill>
                  <a:schemeClr val="tx1"/>
                </a:solidFill>
                <a:latin typeface="Times New Roman" pitchFamily="18" charset="0"/>
                <a:cs typeface="Times New Roman" pitchFamily="18" charset="0"/>
              </a:rPr>
              <a:t>inventarve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exel</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dorzohen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te</a:t>
            </a:r>
            <a:r>
              <a:rPr lang="en-US" b="1" dirty="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AQSHD </a:t>
            </a:r>
            <a:r>
              <a:rPr lang="en-US" b="1" dirty="0">
                <a:solidFill>
                  <a:schemeClr val="tx1"/>
                </a:solidFill>
                <a:latin typeface="Times New Roman" pitchFamily="18" charset="0"/>
                <a:cs typeface="Times New Roman" pitchFamily="18" charset="0"/>
              </a:rPr>
              <a:t>me(e-mail) </a:t>
            </a:r>
            <a:r>
              <a:rPr lang="en-US" b="1" dirty="0" err="1">
                <a:solidFill>
                  <a:schemeClr val="tx1"/>
                </a:solidFill>
                <a:latin typeface="Times New Roman" pitchFamily="18" charset="0"/>
                <a:cs typeface="Times New Roman" pitchFamily="18" charset="0"/>
              </a:rPr>
              <a:t>paraprakisht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për</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konfirmim</a:t>
            </a:r>
            <a:r>
              <a:rPr lang="en-US" b="1" dirty="0">
                <a:solidFill>
                  <a:schemeClr val="tx1"/>
                </a:solidFill>
                <a:latin typeface="Times New Roman" pitchFamily="18" charset="0"/>
                <a:cs typeface="Times New Roman" pitchFamily="18" charset="0"/>
              </a:rPr>
              <a:t>.</a:t>
            </a:r>
          </a:p>
          <a:p>
            <a:pPr marL="342900" indent="-342900">
              <a:buAutoNum type="arabicPeriod"/>
            </a:pP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Inventaret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që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dergohen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zyrtarisht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duhet</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jenë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në</a:t>
            </a:r>
            <a:r>
              <a:rPr lang="en-US" b="1"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w</a:t>
            </a:r>
            <a:r>
              <a:rPr lang="en-US" b="1" dirty="0" smtClean="0">
                <a:solidFill>
                  <a:schemeClr val="tx1"/>
                </a:solidFill>
                <a:latin typeface="Times New Roman" pitchFamily="18" charset="0"/>
                <a:cs typeface="Times New Roman" pitchFamily="18" charset="0"/>
              </a:rPr>
              <a:t>orld </a:t>
            </a:r>
            <a:r>
              <a:rPr lang="en-US" b="1" dirty="0" err="1">
                <a:solidFill>
                  <a:schemeClr val="tx1"/>
                </a:solidFill>
                <a:latin typeface="Times New Roman" pitchFamily="18" charset="0"/>
                <a:cs typeface="Times New Roman" pitchFamily="18" charset="0"/>
              </a:rPr>
              <a:t>sipas</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kërkesave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pregatitjes</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së</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dokumenteve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zyrtare</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që</a:t>
            </a:r>
            <a:r>
              <a:rPr lang="en-US" b="1" dirty="0">
                <a:solidFill>
                  <a:schemeClr val="tx1"/>
                </a:solidFill>
                <a:latin typeface="Times New Roman" pitchFamily="18" charset="0"/>
                <a:cs typeface="Times New Roman" pitchFamily="18" charset="0"/>
              </a:rPr>
              <a:t> ka </a:t>
            </a:r>
            <a:r>
              <a:rPr lang="en-US" b="1" dirty="0" err="1">
                <a:solidFill>
                  <a:schemeClr val="tx1"/>
                </a:solidFill>
                <a:latin typeface="Times New Roman" pitchFamily="18" charset="0"/>
                <a:cs typeface="Times New Roman" pitchFamily="18" charset="0"/>
              </a:rPr>
              <a:t>miratuar</a:t>
            </a:r>
            <a:r>
              <a:rPr lang="en-US" b="1" dirty="0">
                <a:solidFill>
                  <a:schemeClr val="tx1"/>
                </a:solidFill>
                <a:latin typeface="Times New Roman" pitchFamily="18" charset="0"/>
                <a:cs typeface="Times New Roman" pitchFamily="18" charset="0"/>
              </a:rPr>
              <a:t> DPA</a:t>
            </a:r>
          </a:p>
          <a:p>
            <a:pPr algn="ctr"/>
            <a:r>
              <a:rPr lang="en-US" dirty="0">
                <a:solidFill>
                  <a:schemeClr val="tx1"/>
                </a:solidFill>
              </a:rPr>
              <a:t>  </a:t>
            </a:r>
            <a:endParaRPr lang="en-US" dirty="0"/>
          </a:p>
        </p:txBody>
      </p:sp>
    </p:spTree>
    <p:extLst>
      <p:ext uri="{BB962C8B-B14F-4D97-AF65-F5344CB8AC3E}">
        <p14:creationId xmlns:p14="http://schemas.microsoft.com/office/powerpoint/2010/main" val="1633783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7543" y="237506"/>
            <a:ext cx="9797143" cy="1187533"/>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a:cs typeface="Times New Roman"/>
              </a:rPr>
              <a:t>ҪFAR DO TȄ </a:t>
            </a:r>
            <a:r>
              <a:rPr lang="en-US" b="1" dirty="0" smtClean="0">
                <a:solidFill>
                  <a:schemeClr val="tx1"/>
                </a:solidFill>
                <a:latin typeface="Times New Roman"/>
                <a:cs typeface="Times New Roman"/>
              </a:rPr>
              <a:t>VERIFIKOHET </a:t>
            </a:r>
            <a:r>
              <a:rPr lang="en-US" b="1" dirty="0">
                <a:solidFill>
                  <a:schemeClr val="tx1"/>
                </a:solidFill>
                <a:latin typeface="Times New Roman"/>
                <a:cs typeface="Times New Roman"/>
              </a:rPr>
              <a:t>GJATȄ PȄRPUNIMIT TȄ DOKUMENTACIONIT </a:t>
            </a:r>
            <a:r>
              <a:rPr lang="en-US" b="1" dirty="0" smtClean="0">
                <a:solidFill>
                  <a:schemeClr val="tx1"/>
                </a:solidFill>
                <a:latin typeface="Times New Roman"/>
                <a:cs typeface="Times New Roman"/>
              </a:rPr>
              <a:t>GJYQËSOR</a:t>
            </a:r>
            <a:r>
              <a:rPr lang="en-US" b="1" dirty="0" smtClean="0">
                <a:solidFill>
                  <a:schemeClr val="tx1"/>
                </a:solidFill>
                <a:latin typeface="Times New Roman"/>
                <a:cs typeface="Times New Roman"/>
              </a:rPr>
              <a:t> </a:t>
            </a:r>
            <a:r>
              <a:rPr lang="en-US" b="1" dirty="0">
                <a:solidFill>
                  <a:schemeClr val="tx1"/>
                </a:solidFill>
                <a:latin typeface="Times New Roman"/>
                <a:cs typeface="Times New Roman"/>
              </a:rPr>
              <a:t>?</a:t>
            </a:r>
            <a:endParaRPr lang="en-US" b="1" dirty="0">
              <a:solidFill>
                <a:schemeClr val="tx1"/>
              </a:solidFill>
            </a:endParaRPr>
          </a:p>
        </p:txBody>
      </p:sp>
      <p:sp>
        <p:nvSpPr>
          <p:cNvPr id="3" name="Rectangle 2"/>
          <p:cNvSpPr/>
          <p:nvPr/>
        </p:nvSpPr>
        <p:spPr>
          <a:xfrm>
            <a:off x="1128156" y="1710045"/>
            <a:ext cx="10307782" cy="4358245"/>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buAutoNum type="arabicPeriod"/>
            </a:pPr>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e </a:t>
            </a:r>
            <a:r>
              <a:rPr lang="en-US" b="1" dirty="0" err="1">
                <a:solidFill>
                  <a:schemeClr val="tx1"/>
                </a:solidFill>
              </a:rPr>
              <a:t>kapakut</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dosjes</a:t>
            </a:r>
            <a:r>
              <a:rPr lang="en-US" b="1" dirty="0">
                <a:solidFill>
                  <a:schemeClr val="tx1"/>
                </a:solidFill>
              </a:rPr>
              <a:t>.</a:t>
            </a:r>
          </a:p>
          <a:p>
            <a:pPr marL="342900" indent="-342900">
              <a:buAutoNum type="arabicPeriod"/>
            </a:pPr>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e </a:t>
            </a:r>
            <a:r>
              <a:rPr lang="en-US" b="1" dirty="0" err="1" smtClean="0">
                <a:solidFill>
                  <a:schemeClr val="tx1"/>
                </a:solidFill>
              </a:rPr>
              <a:t>vendimit</a:t>
            </a:r>
            <a:r>
              <a:rPr lang="en-US" b="1" dirty="0" smtClean="0">
                <a:solidFill>
                  <a:schemeClr val="tx1"/>
                </a:solidFill>
              </a:rPr>
              <a:t> </a:t>
            </a:r>
            <a:r>
              <a:rPr lang="en-US" b="1" dirty="0" err="1" smtClean="0">
                <a:solidFill>
                  <a:schemeClr val="tx1"/>
                </a:solidFill>
              </a:rPr>
              <a:t>gjyqësor</a:t>
            </a:r>
            <a:r>
              <a:rPr lang="en-US" b="1" dirty="0" smtClean="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zbardhur</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krahasohen</a:t>
            </a:r>
            <a:r>
              <a:rPr lang="en-US" b="1" dirty="0">
                <a:solidFill>
                  <a:schemeClr val="tx1"/>
                </a:solidFill>
              </a:rPr>
              <a:t> </a:t>
            </a:r>
            <a:r>
              <a:rPr lang="en-US" b="1" dirty="0" err="1">
                <a:solidFill>
                  <a:schemeClr val="tx1"/>
                </a:solidFill>
              </a:rPr>
              <a:t>ato</a:t>
            </a:r>
            <a:r>
              <a:rPr lang="en-US" b="1" dirty="0">
                <a:solidFill>
                  <a:schemeClr val="tx1"/>
                </a:solidFill>
              </a:rPr>
              <a:t> me </a:t>
            </a:r>
            <a:r>
              <a:rPr lang="en-US" b="1" dirty="0" err="1">
                <a:solidFill>
                  <a:schemeClr val="tx1"/>
                </a:solidFill>
              </a:rPr>
              <a:t>të</a:t>
            </a:r>
            <a:r>
              <a:rPr lang="en-US" b="1" dirty="0">
                <a:solidFill>
                  <a:schemeClr val="tx1"/>
                </a:solidFill>
              </a:rPr>
              <a:t> </a:t>
            </a:r>
            <a:r>
              <a:rPr lang="en-US" b="1" dirty="0" err="1">
                <a:solidFill>
                  <a:schemeClr val="tx1"/>
                </a:solidFill>
              </a:rPr>
              <a:t>dhënat</a:t>
            </a:r>
            <a:r>
              <a:rPr lang="en-US" b="1" dirty="0">
                <a:solidFill>
                  <a:schemeClr val="tx1"/>
                </a:solidFill>
              </a:rPr>
              <a:t> </a:t>
            </a:r>
            <a:r>
              <a:rPr lang="en-US" b="1" dirty="0" err="1">
                <a:solidFill>
                  <a:schemeClr val="tx1"/>
                </a:solidFill>
              </a:rPr>
              <a:t>në</a:t>
            </a:r>
            <a:r>
              <a:rPr lang="en-US" b="1" dirty="0">
                <a:solidFill>
                  <a:schemeClr val="tx1"/>
                </a:solidFill>
              </a:rPr>
              <a:t> </a:t>
            </a:r>
            <a:r>
              <a:rPr lang="en-US" b="1" dirty="0" err="1">
                <a:solidFill>
                  <a:schemeClr val="tx1"/>
                </a:solidFill>
              </a:rPr>
              <a:t>kapakun</a:t>
            </a:r>
            <a:r>
              <a:rPr lang="en-US" b="1" dirty="0">
                <a:solidFill>
                  <a:schemeClr val="tx1"/>
                </a:solidFill>
              </a:rPr>
              <a:t> e </a:t>
            </a:r>
            <a:r>
              <a:rPr lang="en-US" b="1" dirty="0" err="1">
                <a:solidFill>
                  <a:schemeClr val="tx1"/>
                </a:solidFill>
              </a:rPr>
              <a:t>dojses</a:t>
            </a:r>
            <a:r>
              <a:rPr lang="en-US" b="1" dirty="0">
                <a:solidFill>
                  <a:schemeClr val="tx1"/>
                </a:solidFill>
              </a:rPr>
              <a:t>(</a:t>
            </a:r>
            <a:r>
              <a:rPr lang="en-US" b="1" dirty="0" err="1">
                <a:solidFill>
                  <a:schemeClr val="tx1"/>
                </a:solidFill>
              </a:rPr>
              <a:t>fashikullit</a:t>
            </a:r>
            <a:r>
              <a:rPr lang="en-US" b="1" dirty="0">
                <a:solidFill>
                  <a:schemeClr val="tx1"/>
                </a:solidFill>
              </a:rPr>
              <a:t>)</a:t>
            </a:r>
          </a:p>
          <a:p>
            <a:pPr marL="342900" indent="-342900">
              <a:buAutoNum type="arabicPeriod"/>
            </a:pPr>
            <a:r>
              <a:rPr lang="en-US" b="1" dirty="0" err="1">
                <a:solidFill>
                  <a:srgbClr val="212121"/>
                </a:solidFill>
              </a:rPr>
              <a:t>Verifikohet</a:t>
            </a:r>
            <a:r>
              <a:rPr lang="en-US" b="1" dirty="0">
                <a:solidFill>
                  <a:srgbClr val="212121"/>
                </a:solidFill>
              </a:rPr>
              <a:t> </a:t>
            </a:r>
            <a:r>
              <a:rPr lang="en-US" b="1" dirty="0" err="1">
                <a:solidFill>
                  <a:srgbClr val="212121"/>
                </a:solidFill>
              </a:rPr>
              <a:t>nese</a:t>
            </a:r>
            <a:r>
              <a:rPr lang="en-US" b="1" dirty="0">
                <a:solidFill>
                  <a:srgbClr val="212121"/>
                </a:solidFill>
              </a:rPr>
              <a:t> </a:t>
            </a:r>
            <a:r>
              <a:rPr lang="en-US" b="1" dirty="0" err="1">
                <a:solidFill>
                  <a:schemeClr val="tx1"/>
                </a:solidFill>
                <a:latin typeface="Times New Roman" pitchFamily="18" charset="0"/>
              </a:rPr>
              <a:t>dosja</a:t>
            </a:r>
            <a:r>
              <a:rPr lang="en-US" b="1" dirty="0">
                <a:solidFill>
                  <a:schemeClr val="tx1"/>
                </a:solidFill>
                <a:latin typeface="Times New Roman" pitchFamily="18" charset="0"/>
              </a:rPr>
              <a:t>(</a:t>
            </a:r>
            <a:r>
              <a:rPr lang="en-US" b="1" dirty="0" err="1">
                <a:solidFill>
                  <a:schemeClr val="tx1"/>
                </a:solidFill>
                <a:latin typeface="Times New Roman" pitchFamily="18" charset="0"/>
              </a:rPr>
              <a:t>fashikulli</a:t>
            </a:r>
            <a:r>
              <a:rPr lang="en-US" b="1" dirty="0">
                <a:solidFill>
                  <a:srgbClr val="212121"/>
                </a:solidFill>
              </a:rPr>
              <a:t>) ka </a:t>
            </a:r>
            <a:r>
              <a:rPr lang="en-US" b="1" dirty="0" err="1">
                <a:solidFill>
                  <a:srgbClr val="212121"/>
                </a:solidFill>
              </a:rPr>
              <a:t>inventar</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brëndshem</a:t>
            </a:r>
            <a:r>
              <a:rPr lang="en-US" b="1" dirty="0">
                <a:solidFill>
                  <a:srgbClr val="212121"/>
                </a:solidFill>
              </a:rPr>
              <a:t>.</a:t>
            </a:r>
          </a:p>
          <a:p>
            <a:pPr marL="342900" indent="-342900">
              <a:buAutoNum type="arabicPeriod"/>
            </a:pPr>
            <a:r>
              <a:rPr lang="en-US" b="1" dirty="0" err="1">
                <a:solidFill>
                  <a:schemeClr val="tx1"/>
                </a:solidFill>
              </a:rPr>
              <a:t>Verifikohen</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gjithë</a:t>
            </a:r>
            <a:r>
              <a:rPr lang="en-US" b="1" dirty="0">
                <a:solidFill>
                  <a:schemeClr val="tx1"/>
                </a:solidFill>
              </a:rPr>
              <a:t> </a:t>
            </a:r>
            <a:r>
              <a:rPr lang="en-US" b="1" dirty="0" err="1">
                <a:solidFill>
                  <a:schemeClr val="tx1"/>
                </a:solidFill>
              </a:rPr>
              <a:t>dokumentet</a:t>
            </a:r>
            <a:r>
              <a:rPr lang="en-US" b="1" dirty="0">
                <a:solidFill>
                  <a:schemeClr val="tx1"/>
                </a:solidFill>
              </a:rPr>
              <a:t> </a:t>
            </a:r>
            <a:r>
              <a:rPr lang="en-US" b="1" dirty="0" err="1">
                <a:solidFill>
                  <a:schemeClr val="tx1"/>
                </a:solidFill>
              </a:rPr>
              <a:t>që</a:t>
            </a:r>
            <a:r>
              <a:rPr lang="en-US" b="1" dirty="0">
                <a:solidFill>
                  <a:schemeClr val="tx1"/>
                </a:solidFill>
              </a:rPr>
              <a:t> </a:t>
            </a:r>
            <a:r>
              <a:rPr lang="en-US" b="1" dirty="0" err="1">
                <a:solidFill>
                  <a:schemeClr val="tx1"/>
                </a:solidFill>
              </a:rPr>
              <a:t>përmban</a:t>
            </a:r>
            <a:r>
              <a:rPr lang="en-US" b="1" dirty="0">
                <a:solidFill>
                  <a:schemeClr val="tx1"/>
                </a:solidFill>
              </a:rPr>
              <a:t> </a:t>
            </a:r>
            <a:r>
              <a:rPr lang="en-US" b="1" dirty="0" err="1">
                <a:solidFill>
                  <a:schemeClr val="tx1"/>
                </a:solidFill>
              </a:rPr>
              <a:t>dosja</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fletet</a:t>
            </a:r>
            <a:r>
              <a:rPr lang="en-US" b="1" dirty="0">
                <a:solidFill>
                  <a:schemeClr val="tx1"/>
                </a:solidFill>
              </a:rPr>
              <a:t> e </a:t>
            </a:r>
            <a:r>
              <a:rPr lang="en-US" b="1" dirty="0" err="1">
                <a:solidFill>
                  <a:schemeClr val="tx1"/>
                </a:solidFill>
              </a:rPr>
              <a:t>tyre</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lidhura</a:t>
            </a:r>
            <a:r>
              <a:rPr lang="en-US" b="1" dirty="0">
                <a:solidFill>
                  <a:schemeClr val="tx1"/>
                </a:solidFill>
              </a:rPr>
              <a:t> </a:t>
            </a:r>
            <a:r>
              <a:rPr lang="en-US" b="1" dirty="0" err="1">
                <a:solidFill>
                  <a:schemeClr val="tx1"/>
                </a:solidFill>
              </a:rPr>
              <a:t>nëse</a:t>
            </a:r>
            <a:r>
              <a:rPr lang="en-US" b="1" dirty="0">
                <a:solidFill>
                  <a:schemeClr val="tx1"/>
                </a:solidFill>
              </a:rPr>
              <a:t> </a:t>
            </a:r>
            <a:r>
              <a:rPr lang="en-US" b="1" dirty="0" err="1">
                <a:solidFill>
                  <a:schemeClr val="tx1"/>
                </a:solidFill>
              </a:rPr>
              <a:t>ato</a:t>
            </a:r>
            <a:r>
              <a:rPr lang="en-US" b="1" dirty="0">
                <a:solidFill>
                  <a:schemeClr val="tx1"/>
                </a:solidFill>
              </a:rPr>
              <a:t> </a:t>
            </a:r>
            <a:r>
              <a:rPr lang="en-US" b="1" dirty="0" err="1">
                <a:solidFill>
                  <a:schemeClr val="tx1"/>
                </a:solidFill>
              </a:rPr>
              <a:t>janë</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rënditura</a:t>
            </a:r>
            <a:r>
              <a:rPr lang="en-US" b="1" dirty="0">
                <a:solidFill>
                  <a:schemeClr val="tx1"/>
                </a:solidFill>
              </a:rPr>
              <a:t> </a:t>
            </a:r>
            <a:r>
              <a:rPr lang="en-US" b="1" dirty="0" err="1">
                <a:solidFill>
                  <a:schemeClr val="tx1"/>
                </a:solidFill>
              </a:rPr>
              <a:t>dhe</a:t>
            </a:r>
            <a:r>
              <a:rPr lang="en-US" b="1" dirty="0">
                <a:solidFill>
                  <a:schemeClr val="tx1"/>
                </a:solidFill>
              </a:rPr>
              <a:t> </a:t>
            </a:r>
            <a:r>
              <a:rPr lang="en-US" b="1" dirty="0" err="1">
                <a:solidFill>
                  <a:schemeClr val="tx1"/>
                </a:solidFill>
              </a:rPr>
              <a:t>janë</a:t>
            </a:r>
            <a:r>
              <a:rPr lang="en-US" b="1" dirty="0">
                <a:solidFill>
                  <a:schemeClr val="tx1"/>
                </a:solidFill>
              </a:rPr>
              <a:t> </a:t>
            </a:r>
            <a:r>
              <a:rPr lang="en-US" b="1" dirty="0" err="1">
                <a:solidFill>
                  <a:schemeClr val="tx1"/>
                </a:solidFill>
              </a:rPr>
              <a:t>fakt</a:t>
            </a:r>
            <a:r>
              <a:rPr lang="en-US" b="1" dirty="0">
                <a:solidFill>
                  <a:schemeClr val="tx1"/>
                </a:solidFill>
              </a:rPr>
              <a:t> </a:t>
            </a:r>
            <a:r>
              <a:rPr lang="en-US" b="1" dirty="0" err="1">
                <a:solidFill>
                  <a:schemeClr val="tx1"/>
                </a:solidFill>
              </a:rPr>
              <a:t>sipas</a:t>
            </a:r>
            <a:r>
              <a:rPr lang="en-US" b="1" dirty="0">
                <a:solidFill>
                  <a:schemeClr val="tx1"/>
                </a:solidFill>
              </a:rPr>
              <a:t> </a:t>
            </a:r>
            <a:r>
              <a:rPr lang="en-US" b="1" dirty="0" err="1">
                <a:solidFill>
                  <a:schemeClr val="tx1"/>
                </a:solidFill>
              </a:rPr>
              <a:t>inventarit</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brendshëm</a:t>
            </a:r>
            <a:r>
              <a:rPr lang="en-US" b="1" dirty="0">
                <a:solidFill>
                  <a:schemeClr val="tx1"/>
                </a:solidFill>
              </a:rPr>
              <a:t> </a:t>
            </a:r>
            <a:r>
              <a:rPr lang="en-US" b="1" dirty="0" err="1">
                <a:solidFill>
                  <a:schemeClr val="tx1"/>
                </a:solidFill>
              </a:rPr>
              <a:t>të</a:t>
            </a:r>
            <a:r>
              <a:rPr lang="en-US" b="1" dirty="0">
                <a:solidFill>
                  <a:schemeClr val="tx1"/>
                </a:solidFill>
              </a:rPr>
              <a:t> </a:t>
            </a:r>
            <a:r>
              <a:rPr lang="en-US" b="1" dirty="0" err="1">
                <a:solidFill>
                  <a:schemeClr val="tx1"/>
                </a:solidFill>
              </a:rPr>
              <a:t>dosjes</a:t>
            </a:r>
            <a:r>
              <a:rPr lang="en-US" b="1" dirty="0">
                <a:solidFill>
                  <a:schemeClr val="tx1"/>
                </a:solidFill>
              </a:rPr>
              <a:t>(</a:t>
            </a:r>
            <a:r>
              <a:rPr lang="en-US" b="1" dirty="0" err="1">
                <a:solidFill>
                  <a:schemeClr val="tx1"/>
                </a:solidFill>
              </a:rPr>
              <a:t>fashikullit</a:t>
            </a:r>
            <a:r>
              <a:rPr lang="en-US" b="1" dirty="0">
                <a:solidFill>
                  <a:schemeClr val="tx1"/>
                </a:solidFill>
              </a:rPr>
              <a:t>). </a:t>
            </a:r>
          </a:p>
          <a:p>
            <a:pPr marL="342900" indent="-342900">
              <a:buAutoNum type="arabicPeriod"/>
            </a:pPr>
            <a:r>
              <a:rPr lang="en-US" b="1" dirty="0" err="1">
                <a:solidFill>
                  <a:schemeClr val="tx1"/>
                </a:solidFill>
              </a:rPr>
              <a:t>Verifikohet</a:t>
            </a:r>
            <a:r>
              <a:rPr lang="en-US" b="1" dirty="0">
                <a:solidFill>
                  <a:schemeClr val="tx1"/>
                </a:solidFill>
              </a:rPr>
              <a:t> </a:t>
            </a:r>
            <a:r>
              <a:rPr lang="en-US" b="1" dirty="0" err="1">
                <a:solidFill>
                  <a:srgbClr val="212121"/>
                </a:solidFill>
              </a:rPr>
              <a:t>gjëndja</a:t>
            </a:r>
            <a:r>
              <a:rPr lang="en-US" b="1" dirty="0">
                <a:solidFill>
                  <a:srgbClr val="212121"/>
                </a:solidFill>
              </a:rPr>
              <a:t> </a:t>
            </a:r>
            <a:r>
              <a:rPr lang="en-US" b="1" dirty="0" err="1">
                <a:solidFill>
                  <a:srgbClr val="212121"/>
                </a:solidFill>
              </a:rPr>
              <a:t>fizike</a:t>
            </a:r>
            <a:r>
              <a:rPr lang="en-US" b="1" dirty="0">
                <a:solidFill>
                  <a:srgbClr val="212121"/>
                </a:solidFill>
              </a:rPr>
              <a:t> e </a:t>
            </a:r>
            <a:r>
              <a:rPr lang="en-US" b="1" dirty="0" err="1">
                <a:solidFill>
                  <a:srgbClr val="212121"/>
                </a:solidFill>
              </a:rPr>
              <a:t>të</a:t>
            </a:r>
            <a:r>
              <a:rPr lang="en-US" b="1" dirty="0">
                <a:solidFill>
                  <a:srgbClr val="212121"/>
                </a:solidFill>
              </a:rPr>
              <a:t> </a:t>
            </a:r>
            <a:r>
              <a:rPr lang="en-US" b="1" dirty="0" err="1">
                <a:solidFill>
                  <a:srgbClr val="212121"/>
                </a:solidFill>
              </a:rPr>
              <a:t>gjitha</a:t>
            </a:r>
            <a:r>
              <a:rPr lang="en-US" b="1" dirty="0">
                <a:solidFill>
                  <a:srgbClr val="212121"/>
                </a:solidFill>
              </a:rPr>
              <a:t> </a:t>
            </a:r>
            <a:r>
              <a:rPr lang="en-US" b="1" dirty="0" err="1">
                <a:solidFill>
                  <a:srgbClr val="212121"/>
                </a:solidFill>
              </a:rPr>
              <a:t>dokumenteve</a:t>
            </a:r>
            <a:r>
              <a:rPr lang="en-US" b="1" dirty="0">
                <a:solidFill>
                  <a:srgbClr val="212121"/>
                </a:solidFill>
              </a:rPr>
              <a:t> </a:t>
            </a:r>
            <a:r>
              <a:rPr lang="en-US" b="1" dirty="0" err="1">
                <a:solidFill>
                  <a:srgbClr val="212121"/>
                </a:solidFill>
              </a:rPr>
              <a:t>që</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a:t>
            </a:r>
            <a:r>
              <a:rPr lang="en-US" b="1" dirty="0">
                <a:solidFill>
                  <a:srgbClr val="212121"/>
                </a:solidFill>
              </a:rPr>
              <a:t>(</a:t>
            </a:r>
            <a:r>
              <a:rPr lang="en-US" b="1" dirty="0" err="1">
                <a:solidFill>
                  <a:srgbClr val="212121"/>
                </a:solidFill>
              </a:rPr>
              <a:t>fashikull</a:t>
            </a:r>
            <a:r>
              <a:rPr lang="en-US" b="1" dirty="0">
                <a:solidFill>
                  <a:srgbClr val="212121"/>
                </a:solidFill>
              </a:rPr>
              <a:t>) </a:t>
            </a:r>
            <a:r>
              <a:rPr lang="en-US" b="1" dirty="0" err="1">
                <a:solidFill>
                  <a:srgbClr val="212121"/>
                </a:solidFill>
              </a:rPr>
              <a:t>nëse</a:t>
            </a:r>
            <a:r>
              <a:rPr lang="en-US" b="1" dirty="0">
                <a:solidFill>
                  <a:srgbClr val="212121"/>
                </a:solidFill>
              </a:rPr>
              <a:t> </a:t>
            </a:r>
            <a:r>
              <a:rPr lang="en-US" b="1" dirty="0" err="1">
                <a:solidFill>
                  <a:srgbClr val="212121"/>
                </a:solidFill>
              </a:rPr>
              <a:t>ato</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origjinale,fotokopje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noterizuara</a:t>
            </a:r>
            <a:r>
              <a:rPr lang="en-US" b="1" dirty="0">
                <a:solidFill>
                  <a:srgbClr val="212121"/>
                </a:solidFill>
              </a:rPr>
              <a:t> </a:t>
            </a:r>
            <a:r>
              <a:rPr lang="en-US" b="1" dirty="0" err="1">
                <a:solidFill>
                  <a:srgbClr val="212121"/>
                </a:solidFill>
              </a:rPr>
              <a:t>apo</a:t>
            </a:r>
            <a:r>
              <a:rPr lang="en-US" b="1" dirty="0">
                <a:solidFill>
                  <a:srgbClr val="212121"/>
                </a:solidFill>
              </a:rPr>
              <a:t> </a:t>
            </a:r>
            <a:r>
              <a:rPr lang="en-US" b="1" dirty="0" err="1">
                <a:solidFill>
                  <a:srgbClr val="212121"/>
                </a:solidFill>
              </a:rPr>
              <a:t>thjesht</a:t>
            </a:r>
            <a:r>
              <a:rPr lang="en-US" b="1" dirty="0">
                <a:solidFill>
                  <a:srgbClr val="212121"/>
                </a:solidFill>
              </a:rPr>
              <a:t> </a:t>
            </a:r>
            <a:r>
              <a:rPr lang="en-US" b="1" dirty="0" err="1">
                <a:solidFill>
                  <a:srgbClr val="212121"/>
                </a:solidFill>
              </a:rPr>
              <a:t>vetëm</a:t>
            </a:r>
            <a:r>
              <a:rPr lang="en-US" b="1" dirty="0">
                <a:solidFill>
                  <a:srgbClr val="212121"/>
                </a:solidFill>
              </a:rPr>
              <a:t> </a:t>
            </a:r>
            <a:r>
              <a:rPr lang="en-US" b="1" dirty="0" err="1">
                <a:solidFill>
                  <a:srgbClr val="212121"/>
                </a:solidFill>
              </a:rPr>
              <a:t>fotokopje</a:t>
            </a:r>
            <a:r>
              <a:rPr lang="en-US" b="1" dirty="0">
                <a:solidFill>
                  <a:srgbClr val="212121"/>
                </a:solidFill>
              </a:rPr>
              <a:t>.</a:t>
            </a:r>
          </a:p>
          <a:p>
            <a:pPr marL="342900" indent="-342900">
              <a:buAutoNum type="arabicPeriod"/>
            </a:pPr>
            <a:r>
              <a:rPr lang="en-US" b="1" dirty="0" err="1">
                <a:solidFill>
                  <a:srgbClr val="212121"/>
                </a:solidFill>
              </a:rPr>
              <a:t>Verifikohen</a:t>
            </a:r>
            <a:r>
              <a:rPr lang="en-US" b="1" dirty="0">
                <a:solidFill>
                  <a:srgbClr val="212121"/>
                </a:solidFill>
              </a:rPr>
              <a:t> </a:t>
            </a:r>
            <a:r>
              <a:rPr lang="en-US" b="1" dirty="0" err="1">
                <a:solidFill>
                  <a:srgbClr val="212121"/>
                </a:solidFill>
              </a:rPr>
              <a:t>nëse</a:t>
            </a:r>
            <a:r>
              <a:rPr lang="en-US" b="1" dirty="0">
                <a:solidFill>
                  <a:srgbClr val="212121"/>
                </a:solidFill>
              </a:rPr>
              <a:t> </a:t>
            </a:r>
            <a:r>
              <a:rPr lang="en-US" b="1" dirty="0" err="1">
                <a:solidFill>
                  <a:srgbClr val="212121"/>
                </a:solidFill>
              </a:rPr>
              <a:t>dokumentet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a:t>
            </a:r>
            <a:r>
              <a:rPr lang="en-US" b="1" dirty="0">
                <a:solidFill>
                  <a:srgbClr val="212121"/>
                </a:solidFill>
              </a:rPr>
              <a:t> </a:t>
            </a:r>
            <a:r>
              <a:rPr lang="en-US" b="1" dirty="0" err="1">
                <a:solidFill>
                  <a:srgbClr val="212121"/>
                </a:solidFill>
              </a:rPr>
              <a:t>janë</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numërtuara</a:t>
            </a:r>
            <a:r>
              <a:rPr lang="en-US" b="1" dirty="0">
                <a:solidFill>
                  <a:srgbClr val="212121"/>
                </a:solidFill>
              </a:rPr>
              <a:t> .</a:t>
            </a:r>
          </a:p>
          <a:p>
            <a:pPr marL="342900" indent="-342900">
              <a:buAutoNum type="arabicPeriod"/>
            </a:pPr>
            <a:r>
              <a:rPr lang="en-US" b="1" dirty="0" err="1">
                <a:solidFill>
                  <a:srgbClr val="212121"/>
                </a:solidFill>
              </a:rPr>
              <a:t>Nga</a:t>
            </a:r>
            <a:r>
              <a:rPr lang="en-US" b="1" dirty="0">
                <a:solidFill>
                  <a:srgbClr val="212121"/>
                </a:solidFill>
              </a:rPr>
              <a:t> </a:t>
            </a:r>
            <a:r>
              <a:rPr lang="en-US" b="1" dirty="0" err="1">
                <a:solidFill>
                  <a:srgbClr val="212121"/>
                </a:solidFill>
              </a:rPr>
              <a:t>verifikimi</a:t>
            </a:r>
            <a:r>
              <a:rPr lang="en-US" b="1" dirty="0">
                <a:solidFill>
                  <a:srgbClr val="212121"/>
                </a:solidFill>
              </a:rPr>
              <a:t> </a:t>
            </a:r>
            <a:r>
              <a:rPr lang="en-US" b="1" dirty="0" err="1">
                <a:solidFill>
                  <a:srgbClr val="212121"/>
                </a:solidFill>
              </a:rPr>
              <a:t>sipas</a:t>
            </a:r>
            <a:r>
              <a:rPr lang="en-US" b="1" dirty="0">
                <a:solidFill>
                  <a:srgbClr val="212121"/>
                </a:solidFill>
              </a:rPr>
              <a:t> </a:t>
            </a:r>
            <a:r>
              <a:rPr lang="en-US" b="1" dirty="0" err="1">
                <a:solidFill>
                  <a:srgbClr val="212121"/>
                </a:solidFill>
              </a:rPr>
              <a:t>pikave</a:t>
            </a:r>
            <a:r>
              <a:rPr lang="en-US" b="1" dirty="0">
                <a:solidFill>
                  <a:srgbClr val="212121"/>
                </a:solidFill>
              </a:rPr>
              <a:t> </a:t>
            </a:r>
            <a:r>
              <a:rPr lang="en-US" b="1" dirty="0" err="1">
                <a:solidFill>
                  <a:srgbClr val="212121"/>
                </a:solidFill>
              </a:rPr>
              <a:t>nga</a:t>
            </a:r>
            <a:r>
              <a:rPr lang="en-US" b="1" dirty="0">
                <a:solidFill>
                  <a:srgbClr val="212121"/>
                </a:solidFill>
              </a:rPr>
              <a:t> 1-6 </a:t>
            </a:r>
            <a:r>
              <a:rPr lang="en-US" b="1" dirty="0" err="1">
                <a:solidFill>
                  <a:srgbClr val="212121"/>
                </a:solidFill>
              </a:rPr>
              <a:t>mbahen</a:t>
            </a:r>
            <a:r>
              <a:rPr lang="en-US" b="1" dirty="0">
                <a:solidFill>
                  <a:srgbClr val="212121"/>
                </a:solidFill>
              </a:rPr>
              <a:t> </a:t>
            </a:r>
            <a:r>
              <a:rPr lang="en-US" b="1" dirty="0" err="1">
                <a:solidFill>
                  <a:srgbClr val="212121"/>
                </a:solidFill>
              </a:rPr>
              <a:t>shenime</a:t>
            </a:r>
            <a:r>
              <a:rPr lang="en-US" b="1" dirty="0">
                <a:solidFill>
                  <a:srgbClr val="212121"/>
                </a:solidFill>
              </a:rPr>
              <a:t>:</a:t>
            </a:r>
          </a:p>
          <a:p>
            <a:pPr marL="342900" indent="-342900">
              <a:buAutoNum type="alphaLcPeriod"/>
            </a:pPr>
            <a:r>
              <a:rPr lang="en-US" b="1" dirty="0" err="1">
                <a:solidFill>
                  <a:srgbClr val="212121"/>
                </a:solidFill>
              </a:rPr>
              <a:t>Për</a:t>
            </a:r>
            <a:r>
              <a:rPr lang="en-US" b="1" dirty="0">
                <a:solidFill>
                  <a:srgbClr val="212121"/>
                </a:solidFill>
              </a:rPr>
              <a:t> </a:t>
            </a:r>
            <a:r>
              <a:rPr lang="en-US" b="1" dirty="0" err="1">
                <a:solidFill>
                  <a:srgbClr val="212121"/>
                </a:solidFill>
              </a:rPr>
              <a:t>çdo</a:t>
            </a:r>
            <a:r>
              <a:rPr lang="en-US" b="1" dirty="0">
                <a:solidFill>
                  <a:srgbClr val="212121"/>
                </a:solidFill>
              </a:rPr>
              <a:t> </a:t>
            </a:r>
            <a:r>
              <a:rPr lang="en-US" b="1" dirty="0" err="1">
                <a:solidFill>
                  <a:srgbClr val="212121"/>
                </a:solidFill>
              </a:rPr>
              <a:t>mospërputhje</a:t>
            </a:r>
            <a:r>
              <a:rPr lang="en-US" b="1" dirty="0">
                <a:solidFill>
                  <a:srgbClr val="212121"/>
                </a:solidFill>
              </a:rPr>
              <a:t> </a:t>
            </a:r>
            <a:r>
              <a:rPr lang="en-US" b="1" dirty="0" err="1">
                <a:solidFill>
                  <a:srgbClr val="212121"/>
                </a:solidFill>
              </a:rPr>
              <a:t>mbahen</a:t>
            </a:r>
            <a:r>
              <a:rPr lang="en-US" b="1" dirty="0">
                <a:solidFill>
                  <a:srgbClr val="212121"/>
                </a:solidFill>
              </a:rPr>
              <a:t> </a:t>
            </a:r>
            <a:r>
              <a:rPr lang="en-US" b="1" dirty="0" err="1">
                <a:solidFill>
                  <a:srgbClr val="212121"/>
                </a:solidFill>
              </a:rPr>
              <a:t>shënime</a:t>
            </a:r>
            <a:r>
              <a:rPr lang="en-US" b="1" dirty="0">
                <a:solidFill>
                  <a:srgbClr val="212121"/>
                </a:solidFill>
              </a:rPr>
              <a:t>.</a:t>
            </a:r>
          </a:p>
          <a:p>
            <a:pPr marL="342900" indent="-342900">
              <a:buAutoNum type="alphaLcPeriod"/>
            </a:pPr>
            <a:r>
              <a:rPr lang="en-US" b="1" dirty="0" err="1" smtClean="0">
                <a:solidFill>
                  <a:srgbClr val="212121"/>
                </a:solidFill>
              </a:rPr>
              <a:t>Shenimet</a:t>
            </a:r>
            <a:r>
              <a:rPr lang="en-US" b="1" dirty="0" smtClean="0">
                <a:solidFill>
                  <a:srgbClr val="212121"/>
                </a:solidFill>
              </a:rPr>
              <a:t> </a:t>
            </a:r>
            <a:r>
              <a:rPr lang="en-US" b="1" dirty="0" err="1" smtClean="0">
                <a:solidFill>
                  <a:srgbClr val="212121"/>
                </a:solidFill>
              </a:rPr>
              <a:t>të</a:t>
            </a:r>
            <a:r>
              <a:rPr lang="en-US" b="1" dirty="0" smtClean="0">
                <a:solidFill>
                  <a:srgbClr val="212121"/>
                </a:solidFill>
              </a:rPr>
              <a:t> </a:t>
            </a:r>
            <a:r>
              <a:rPr lang="en-US" b="1" dirty="0" err="1">
                <a:solidFill>
                  <a:srgbClr val="212121"/>
                </a:solidFill>
              </a:rPr>
              <a:t>pasqyrohen</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raportin</a:t>
            </a:r>
            <a:r>
              <a:rPr lang="en-US" b="1" dirty="0">
                <a:solidFill>
                  <a:srgbClr val="212121"/>
                </a:solidFill>
              </a:rPr>
              <a:t> e </a:t>
            </a:r>
            <a:r>
              <a:rPr lang="en-US" b="1" dirty="0" err="1">
                <a:solidFill>
                  <a:srgbClr val="212121"/>
                </a:solidFill>
              </a:rPr>
              <a:t>punës</a:t>
            </a:r>
            <a:r>
              <a:rPr lang="en-US" b="1" dirty="0">
                <a:solidFill>
                  <a:srgbClr val="212121"/>
                </a:solidFill>
              </a:rPr>
              <a:t> </a:t>
            </a:r>
            <a:r>
              <a:rPr lang="en-US" b="1" dirty="0" err="1">
                <a:solidFill>
                  <a:srgbClr val="212121"/>
                </a:solidFill>
              </a:rPr>
              <a:t>arkivore</a:t>
            </a:r>
            <a:r>
              <a:rPr lang="en-US" b="1" dirty="0">
                <a:solidFill>
                  <a:srgbClr val="212121"/>
                </a:solidFill>
              </a:rPr>
              <a:t>.</a:t>
            </a:r>
          </a:p>
          <a:p>
            <a:pPr marL="342900" indent="-342900">
              <a:buAutoNum type="alphaLcPeriod"/>
            </a:pPr>
            <a:r>
              <a:rPr lang="en-US" b="1" dirty="0" err="1">
                <a:solidFill>
                  <a:srgbClr val="212121"/>
                </a:solidFill>
              </a:rPr>
              <a:t>Raporti</a:t>
            </a:r>
            <a:r>
              <a:rPr lang="en-US" b="1" dirty="0">
                <a:solidFill>
                  <a:srgbClr val="212121"/>
                </a:solidFill>
              </a:rPr>
              <a:t> </a:t>
            </a:r>
            <a:r>
              <a:rPr lang="en-US" b="1" dirty="0" err="1">
                <a:solidFill>
                  <a:srgbClr val="212121"/>
                </a:solidFill>
              </a:rPr>
              <a:t>i</a:t>
            </a:r>
            <a:r>
              <a:rPr lang="en-US" b="1" dirty="0">
                <a:solidFill>
                  <a:srgbClr val="212121"/>
                </a:solidFill>
              </a:rPr>
              <a:t> </a:t>
            </a:r>
            <a:r>
              <a:rPr lang="en-US" b="1" dirty="0" err="1">
                <a:solidFill>
                  <a:srgbClr val="212121"/>
                </a:solidFill>
              </a:rPr>
              <a:t>punës</a:t>
            </a:r>
            <a:r>
              <a:rPr lang="en-US" b="1" dirty="0">
                <a:solidFill>
                  <a:srgbClr val="212121"/>
                </a:solidFill>
              </a:rPr>
              <a:t> </a:t>
            </a:r>
            <a:r>
              <a:rPr lang="en-US" b="1" dirty="0" err="1">
                <a:solidFill>
                  <a:srgbClr val="212121"/>
                </a:solidFill>
              </a:rPr>
              <a:t>arkivore</a:t>
            </a:r>
            <a:r>
              <a:rPr lang="en-US" b="1" dirty="0">
                <a:solidFill>
                  <a:srgbClr val="212121"/>
                </a:solidFill>
              </a:rPr>
              <a:t> </a:t>
            </a:r>
            <a:r>
              <a:rPr lang="en-US" b="1" dirty="0" err="1">
                <a:solidFill>
                  <a:srgbClr val="212121"/>
                </a:solidFill>
              </a:rPr>
              <a:t>i</a:t>
            </a:r>
            <a:r>
              <a:rPr lang="en-US" b="1" dirty="0">
                <a:solidFill>
                  <a:srgbClr val="212121"/>
                </a:solidFill>
              </a:rPr>
              <a:t> </a:t>
            </a:r>
            <a:r>
              <a:rPr lang="en-US" b="1" dirty="0" err="1" smtClean="0">
                <a:solidFill>
                  <a:srgbClr val="212121"/>
                </a:solidFill>
              </a:rPr>
              <a:t>dergohet</a:t>
            </a:r>
            <a:r>
              <a:rPr lang="en-US" b="1" dirty="0" smtClean="0">
                <a:solidFill>
                  <a:srgbClr val="212121"/>
                </a:solidFill>
              </a:rPr>
              <a:t> </a:t>
            </a:r>
            <a:r>
              <a:rPr lang="en-US" b="1" dirty="0" err="1">
                <a:solidFill>
                  <a:srgbClr val="212121"/>
                </a:solidFill>
              </a:rPr>
              <a:t>titullarit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fondkrijuesit</a:t>
            </a:r>
            <a:r>
              <a:rPr lang="en-US" b="1" dirty="0">
                <a:solidFill>
                  <a:srgbClr val="212121"/>
                </a:solidFill>
              </a:rPr>
              <a:t> </a:t>
            </a:r>
            <a:r>
              <a:rPr lang="en-US" b="1" dirty="0" err="1">
                <a:solidFill>
                  <a:srgbClr val="212121"/>
                </a:solidFill>
              </a:rPr>
              <a:t>për</a:t>
            </a:r>
            <a:r>
              <a:rPr lang="en-US" b="1" dirty="0">
                <a:solidFill>
                  <a:srgbClr val="212121"/>
                </a:solidFill>
              </a:rPr>
              <a:t> </a:t>
            </a:r>
            <a:r>
              <a:rPr lang="en-US" b="1" dirty="0" err="1">
                <a:solidFill>
                  <a:srgbClr val="212121"/>
                </a:solidFill>
              </a:rPr>
              <a:t>djeni</a:t>
            </a:r>
            <a:r>
              <a:rPr lang="en-US" b="1" dirty="0">
                <a:solidFill>
                  <a:srgbClr val="212121"/>
                </a:solidFill>
              </a:rPr>
              <a:t> </a:t>
            </a:r>
            <a:r>
              <a:rPr lang="en-US" b="1" dirty="0" err="1">
                <a:solidFill>
                  <a:srgbClr val="212121"/>
                </a:solidFill>
              </a:rPr>
              <a:t>dhe</a:t>
            </a:r>
            <a:r>
              <a:rPr lang="en-US" b="1" dirty="0">
                <a:solidFill>
                  <a:srgbClr val="212121"/>
                </a:solidFill>
              </a:rPr>
              <a:t> </a:t>
            </a:r>
            <a:r>
              <a:rPr lang="en-US" b="1" dirty="0" err="1">
                <a:solidFill>
                  <a:srgbClr val="212121"/>
                </a:solidFill>
              </a:rPr>
              <a:t>miratim</a:t>
            </a:r>
            <a:r>
              <a:rPr lang="en-US" b="1" dirty="0">
                <a:solidFill>
                  <a:srgbClr val="212121"/>
                </a:solidFill>
              </a:rPr>
              <a:t>.</a:t>
            </a:r>
          </a:p>
          <a:p>
            <a:pPr marL="342900" indent="-342900">
              <a:buAutoNum type="alphaLcPeriod"/>
            </a:pPr>
            <a:r>
              <a:rPr lang="en-US" b="1" dirty="0" err="1">
                <a:solidFill>
                  <a:srgbClr val="212121"/>
                </a:solidFill>
              </a:rPr>
              <a:t>Raporti</a:t>
            </a:r>
            <a:r>
              <a:rPr lang="en-US" b="1" dirty="0">
                <a:solidFill>
                  <a:srgbClr val="212121"/>
                </a:solidFill>
              </a:rPr>
              <a:t> I </a:t>
            </a:r>
            <a:r>
              <a:rPr lang="en-US" b="1" dirty="0" err="1">
                <a:solidFill>
                  <a:srgbClr val="212121"/>
                </a:solidFill>
              </a:rPr>
              <a:t>punës</a:t>
            </a:r>
            <a:r>
              <a:rPr lang="en-US" b="1" dirty="0">
                <a:solidFill>
                  <a:srgbClr val="212121"/>
                </a:solidFill>
              </a:rPr>
              <a:t> </a:t>
            </a:r>
            <a:r>
              <a:rPr lang="en-US" b="1" dirty="0" err="1">
                <a:solidFill>
                  <a:srgbClr val="212121"/>
                </a:solidFill>
              </a:rPr>
              <a:t>arkivore</a:t>
            </a:r>
            <a:r>
              <a:rPr lang="en-US" b="1" dirty="0">
                <a:solidFill>
                  <a:srgbClr val="212121"/>
                </a:solidFill>
              </a:rPr>
              <a:t> </a:t>
            </a:r>
            <a:r>
              <a:rPr lang="en-US" b="1" dirty="0" err="1">
                <a:solidFill>
                  <a:srgbClr val="212121"/>
                </a:solidFill>
              </a:rPr>
              <a:t>depozitohet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dosjen</a:t>
            </a:r>
            <a:r>
              <a:rPr lang="en-US" b="1" dirty="0">
                <a:solidFill>
                  <a:srgbClr val="212121"/>
                </a:solidFill>
              </a:rPr>
              <a:t> e </a:t>
            </a:r>
            <a:r>
              <a:rPr lang="en-US" b="1" dirty="0" err="1">
                <a:solidFill>
                  <a:srgbClr val="212121"/>
                </a:solidFill>
              </a:rPr>
              <a:t>fondit</a:t>
            </a:r>
            <a:r>
              <a:rPr lang="en-US" b="1" dirty="0">
                <a:solidFill>
                  <a:srgbClr val="212121"/>
                </a:solidFill>
              </a:rPr>
              <a:t>  </a:t>
            </a:r>
            <a:r>
              <a:rPr lang="en-US" b="1" dirty="0" err="1">
                <a:solidFill>
                  <a:srgbClr val="212121"/>
                </a:solidFill>
              </a:rPr>
              <a:t>arkivor</a:t>
            </a:r>
            <a:r>
              <a:rPr lang="en-US" b="1" dirty="0">
                <a:solidFill>
                  <a:srgbClr val="212121"/>
                </a:solidFill>
              </a:rPr>
              <a:t> e </a:t>
            </a:r>
            <a:r>
              <a:rPr lang="en-US" b="1" dirty="0" err="1">
                <a:solidFill>
                  <a:srgbClr val="212121"/>
                </a:solidFill>
              </a:rPr>
              <a:t>ruhet</a:t>
            </a:r>
            <a:r>
              <a:rPr lang="en-US" b="1" dirty="0">
                <a:solidFill>
                  <a:srgbClr val="212121"/>
                </a:solidFill>
              </a:rPr>
              <a:t> RHK.  </a:t>
            </a:r>
          </a:p>
          <a:p>
            <a:r>
              <a:rPr lang="en-US" b="1"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960996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DF4FD-363C-4A44-A1CA-5B218B6C00D6}"/>
              </a:ext>
            </a:extLst>
          </p:cNvPr>
          <p:cNvSpPr>
            <a:spLocks noGrp="1"/>
          </p:cNvSpPr>
          <p:nvPr>
            <p:ph type="title"/>
          </p:nvPr>
        </p:nvSpPr>
        <p:spPr>
          <a:xfrm>
            <a:off x="2147299" y="249383"/>
            <a:ext cx="9478644" cy="1662544"/>
          </a:xfrm>
          <a:ln w="38100">
            <a:solidFill>
              <a:schemeClr val="accent6">
                <a:lumMod val="75000"/>
              </a:schemeClr>
            </a:solidFill>
          </a:ln>
        </p:spPr>
        <p:txBody>
          <a:bodyPr>
            <a:normAutofit fontScale="90000"/>
          </a:bodyPr>
          <a:lstStyle/>
          <a:p>
            <a:pPr marR="76835" lvl="0" algn="l">
              <a:lnSpc>
                <a:spcPct val="96000"/>
              </a:lnSpc>
              <a:spcBef>
                <a:spcPts val="1355"/>
              </a:spcBef>
              <a:spcAft>
                <a:spcPts val="0"/>
              </a:spcAft>
              <a:buSzPts val="1200"/>
              <a:tabLst>
                <a:tab pos="432435" algn="l"/>
              </a:tabLst>
            </a:pPr>
            <a:r>
              <a:rPr lang="en-US" sz="1800" b="1" dirty="0" err="1" smtClean="0">
                <a:latin typeface="Times New Roman" pitchFamily="18" charset="0"/>
                <a:cs typeface="Times New Roman" pitchFamily="18" charset="0"/>
              </a:rPr>
              <a:t>Ligji</a:t>
            </a:r>
            <a:r>
              <a:rPr lang="en-US" sz="1800" b="1" dirty="0" smtClean="0">
                <a:latin typeface="Times New Roman" pitchFamily="18" charset="0"/>
                <a:cs typeface="Times New Roman" pitchFamily="18" charset="0"/>
              </a:rPr>
              <a:t> </a:t>
            </a:r>
            <a:r>
              <a:rPr lang="en-US" sz="1800" b="1" dirty="0" err="1">
                <a:latin typeface="Times New Roman" pitchFamily="18" charset="0"/>
                <a:cs typeface="Times New Roman" pitchFamily="18" charset="0"/>
              </a:rPr>
              <a:t>pȅr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arkivat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Neni</a:t>
            </a: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19/1</a:t>
            </a:r>
            <a:r>
              <a:rPr lang="en-US" sz="1800" b="1" dirty="0">
                <a:latin typeface="Times New Roman" pitchFamily="18" charset="0"/>
                <a:cs typeface="Times New Roman" pitchFamily="18" charset="0"/>
              </a:rPr>
              <a:t/>
            </a:r>
            <a:br>
              <a:rPr lang="en-US" sz="1800" b="1" dirty="0">
                <a:latin typeface="Times New Roman" pitchFamily="18" charset="0"/>
                <a:cs typeface="Times New Roman" pitchFamily="18" charset="0"/>
              </a:rPr>
            </a:br>
            <a:r>
              <a:rPr lang="en-US" sz="2800" b="1" dirty="0" smtClean="0"/>
              <a:t>4</a:t>
            </a:r>
            <a:r>
              <a:rPr lang="en-US" sz="2800" b="1" dirty="0"/>
              <a:t>. </a:t>
            </a:r>
            <a:r>
              <a:rPr lang="sq-AL" sz="2800" dirty="0">
                <a:latin typeface="Times New Roman" panose="02020603050405020304" pitchFamily="18" charset="0"/>
                <a:ea typeface="Times New Roman" panose="02020603050405020304" pitchFamily="18" charset="0"/>
              </a:rPr>
              <a:t>Arkivat e tipologjisë janë Arkivi Qendror Shtetëror i Filmit, Arkivi Qendror Teknik i Ndërtimit dhe Arkivi Qendror Shtetëror i Drejtësisë.</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endParaRPr lang="en-US" sz="2800" b="1" dirty="0"/>
          </a:p>
        </p:txBody>
      </p:sp>
      <p:sp>
        <p:nvSpPr>
          <p:cNvPr id="5" name="Content Placeholder 4"/>
          <p:cNvSpPr>
            <a:spLocks noGrp="1"/>
          </p:cNvSpPr>
          <p:nvPr>
            <p:ph idx="1"/>
          </p:nvPr>
        </p:nvSpPr>
        <p:spPr>
          <a:xfrm>
            <a:off x="760287" y="2386941"/>
            <a:ext cx="11020035" cy="3883230"/>
          </a:xfrm>
          <a:ln w="57150">
            <a:solidFill>
              <a:srgbClr val="0070C0"/>
            </a:solidFill>
          </a:ln>
        </p:spPr>
        <p:txBody>
          <a:bodyPr>
            <a:normAutofit/>
          </a:bodyPr>
          <a:lstStyle/>
          <a:p>
            <a:pPr marL="342900" marR="72390" lvl="0" indent="-342900">
              <a:lnSpc>
                <a:spcPct val="97000"/>
              </a:lnSpc>
              <a:spcBef>
                <a:spcPts val="0"/>
              </a:spcBef>
              <a:spcAft>
                <a:spcPts val="0"/>
              </a:spcAft>
              <a:buSzPts val="1200"/>
              <a:buFont typeface="Times New Roman" panose="02020603050405020304" pitchFamily="18" charset="0"/>
              <a:buAutoNum type="arabicPeriod"/>
              <a:tabLst>
                <a:tab pos="417195" algn="l"/>
              </a:tabLst>
            </a:pPr>
            <a:r>
              <a:rPr lang="en-US" b="1" dirty="0">
                <a:solidFill>
                  <a:schemeClr val="accent1"/>
                </a:solidFill>
                <a:latin typeface="Times New Roman" pitchFamily="18" charset="0"/>
                <a:cs typeface="Times New Roman" pitchFamily="18" charset="0"/>
              </a:rPr>
              <a:t>                                             </a:t>
            </a:r>
            <a:r>
              <a:rPr lang="en-US" sz="1600" b="1" dirty="0" err="1">
                <a:solidFill>
                  <a:schemeClr val="accent1"/>
                </a:solidFill>
                <a:latin typeface="Times New Roman" pitchFamily="18" charset="0"/>
                <a:cs typeface="Times New Roman" pitchFamily="18" charset="0"/>
              </a:rPr>
              <a:t>Ligji</a:t>
            </a:r>
            <a:r>
              <a:rPr lang="en-US" sz="1600" b="1" dirty="0">
                <a:solidFill>
                  <a:schemeClr val="accent1"/>
                </a:solidFill>
                <a:latin typeface="Times New Roman" pitchFamily="18" charset="0"/>
                <a:cs typeface="Times New Roman" pitchFamily="18" charset="0"/>
              </a:rPr>
              <a:t> </a:t>
            </a:r>
            <a:r>
              <a:rPr lang="en-US" sz="1600" b="1" dirty="0" err="1">
                <a:solidFill>
                  <a:schemeClr val="accent1"/>
                </a:solidFill>
                <a:latin typeface="Times New Roman" pitchFamily="18" charset="0"/>
                <a:cs typeface="Times New Roman" pitchFamily="18" charset="0"/>
              </a:rPr>
              <a:t>pȅr</a:t>
            </a:r>
            <a:r>
              <a:rPr lang="en-US" sz="1600" b="1" dirty="0">
                <a:solidFill>
                  <a:schemeClr val="accent1"/>
                </a:solidFill>
                <a:latin typeface="Times New Roman" pitchFamily="18" charset="0"/>
                <a:cs typeface="Times New Roman" pitchFamily="18" charset="0"/>
              </a:rPr>
              <a:t> </a:t>
            </a:r>
            <a:r>
              <a:rPr lang="en-US" sz="1600" b="1" dirty="0" err="1">
                <a:solidFill>
                  <a:schemeClr val="accent1"/>
                </a:solidFill>
                <a:latin typeface="Times New Roman" pitchFamily="18" charset="0"/>
                <a:cs typeface="Times New Roman" pitchFamily="18" charset="0"/>
              </a:rPr>
              <a:t>arkivat</a:t>
            </a:r>
            <a:r>
              <a:rPr lang="en-US" sz="1600" b="1" dirty="0">
                <a:solidFill>
                  <a:schemeClr val="accent1"/>
                </a:solidFill>
                <a:latin typeface="Times New Roman" pitchFamily="18" charset="0"/>
                <a:cs typeface="Times New Roman" pitchFamily="18" charset="0"/>
              </a:rPr>
              <a:t> </a:t>
            </a:r>
            <a:r>
              <a:rPr lang="en-US" sz="1600" b="1" dirty="0" err="1">
                <a:solidFill>
                  <a:schemeClr val="accent1"/>
                </a:solidFill>
              </a:rPr>
              <a:t>Neni</a:t>
            </a:r>
            <a:r>
              <a:rPr lang="en-US" sz="1600" b="1" dirty="0">
                <a:solidFill>
                  <a:schemeClr val="accent1"/>
                </a:solidFill>
              </a:rPr>
              <a:t> </a:t>
            </a:r>
            <a:r>
              <a:rPr lang="en-US" sz="1600" b="1" dirty="0" smtClean="0">
                <a:solidFill>
                  <a:schemeClr val="accent1"/>
                </a:solidFill>
              </a:rPr>
              <a:t>19 </a:t>
            </a:r>
            <a:r>
              <a:rPr lang="en-US" sz="1600" b="1" dirty="0" err="1" smtClean="0">
                <a:solidFill>
                  <a:schemeClr val="accent1"/>
                </a:solidFill>
              </a:rPr>
              <a:t>pika</a:t>
            </a:r>
            <a:r>
              <a:rPr lang="en-US" sz="1600" b="1" dirty="0" smtClean="0">
                <a:solidFill>
                  <a:schemeClr val="accent1"/>
                </a:solidFill>
              </a:rPr>
              <a:t> 4e 5</a:t>
            </a:r>
            <a:r>
              <a:rPr lang="en-US" dirty="0">
                <a:solidFill>
                  <a:schemeClr val="accent1"/>
                </a:solidFill>
              </a:rPr>
              <a:t/>
            </a:r>
            <a:br>
              <a:rPr lang="en-US" dirty="0">
                <a:solidFill>
                  <a:schemeClr val="accent1"/>
                </a:solidFill>
              </a:rPr>
            </a:br>
            <a:r>
              <a:rPr lang="en-US" b="1" dirty="0">
                <a:solidFill>
                  <a:schemeClr val="accent1"/>
                </a:solidFill>
                <a:latin typeface="Times New Roman" pitchFamily="18" charset="0"/>
                <a:cs typeface="Times New Roman" pitchFamily="18" charset="0"/>
              </a:rPr>
              <a:t>4</a:t>
            </a:r>
            <a:r>
              <a:rPr lang="en-US" b="1" dirty="0" smtClean="0">
                <a:latin typeface="Times New Roman" pitchFamily="18" charset="0"/>
                <a:cs typeface="Times New Roman" pitchFamily="18" charset="0"/>
              </a:rPr>
              <a:t>. </a:t>
            </a:r>
            <a:r>
              <a:rPr lang="sq-AL" dirty="0">
                <a:latin typeface="Times New Roman" panose="02020603050405020304" pitchFamily="18" charset="0"/>
                <a:ea typeface="Times New Roman" panose="02020603050405020304" pitchFamily="18" charset="0"/>
              </a:rPr>
              <a:t>Arkivi Qendror Shtetëror i Drejtësisë ruan, përpunon, administron dhe shërben të gjitha </a:t>
            </a:r>
            <a:r>
              <a:rPr lang="sq-AL" spc="-20" dirty="0">
                <a:latin typeface="Times New Roman" panose="02020603050405020304" pitchFamily="18" charset="0"/>
                <a:ea typeface="Times New Roman" panose="02020603050405020304" pitchFamily="18" charset="0"/>
              </a:rPr>
              <a:t>dokumentet</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gjyqësore</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dhe</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hetimore-penale</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të</a:t>
            </a:r>
            <a:r>
              <a:rPr lang="sq-AL" spc="-50"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krijuara</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të</a:t>
            </a:r>
            <a:r>
              <a:rPr lang="sq-AL" spc="-50"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të</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gjitha</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shkallëve</a:t>
            </a:r>
            <a:r>
              <a:rPr lang="sq-AL" spc="-50"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të</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sistemit</a:t>
            </a:r>
            <a:r>
              <a:rPr lang="sq-AL" spc="-50"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të</a:t>
            </a:r>
            <a:r>
              <a:rPr lang="sq-AL" spc="-55" dirty="0">
                <a:latin typeface="Times New Roman" panose="02020603050405020304" pitchFamily="18" charset="0"/>
                <a:ea typeface="Times New Roman" panose="02020603050405020304" pitchFamily="18" charset="0"/>
              </a:rPr>
              <a:t> </a:t>
            </a:r>
            <a:r>
              <a:rPr lang="sq-AL" spc="-20" dirty="0">
                <a:latin typeface="Times New Roman" panose="02020603050405020304" pitchFamily="18" charset="0"/>
                <a:ea typeface="Times New Roman" panose="02020603050405020304" pitchFamily="18" charset="0"/>
              </a:rPr>
              <a:t>drejtësisë, </a:t>
            </a:r>
            <a:r>
              <a:rPr lang="sq-AL" spc="-10" dirty="0">
                <a:latin typeface="Times New Roman" panose="02020603050405020304" pitchFamily="18" charset="0"/>
                <a:ea typeface="Times New Roman" panose="02020603050405020304" pitchFamily="18" charset="0"/>
              </a:rPr>
              <a:t>si</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dhe</a:t>
            </a:r>
            <a:r>
              <a:rPr lang="sq-AL" spc="-3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dokumentet</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në</a:t>
            </a:r>
            <a:r>
              <a:rPr lang="sq-AL" spc="-3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funksion</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të</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vendimmarrjes</a:t>
            </a:r>
            <a:r>
              <a:rPr lang="sq-AL" spc="-3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së</a:t>
            </a:r>
            <a:r>
              <a:rPr lang="sq-AL" spc="-4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procesit</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të</a:t>
            </a:r>
            <a:r>
              <a:rPr lang="sq-AL" spc="-2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rivlerësimit</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të</a:t>
            </a:r>
            <a:r>
              <a:rPr lang="sq-AL" spc="-4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kryer</a:t>
            </a:r>
            <a:r>
              <a:rPr lang="sq-AL" spc="-4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nga</a:t>
            </a:r>
            <a:r>
              <a:rPr lang="sq-AL" spc="-35"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organet</a:t>
            </a:r>
            <a:r>
              <a:rPr lang="sq-AL" spc="-50" dirty="0">
                <a:latin typeface="Times New Roman" panose="02020603050405020304" pitchFamily="18" charset="0"/>
                <a:ea typeface="Times New Roman" panose="02020603050405020304" pitchFamily="18" charset="0"/>
              </a:rPr>
              <a:t> </a:t>
            </a:r>
            <a:r>
              <a:rPr lang="sq-AL" spc="-10" dirty="0">
                <a:latin typeface="Times New Roman" panose="02020603050405020304" pitchFamily="18" charset="0"/>
                <a:ea typeface="Times New Roman" panose="02020603050405020304" pitchFamily="18" charset="0"/>
              </a:rPr>
              <a:t>e </a:t>
            </a:r>
            <a:r>
              <a:rPr lang="sq-AL" dirty="0">
                <a:latin typeface="Times New Roman" panose="02020603050405020304" pitchFamily="18" charset="0"/>
                <a:ea typeface="Times New Roman" panose="02020603050405020304" pitchFamily="18" charset="0"/>
              </a:rPr>
              <a:t>rivlerësimit</a:t>
            </a:r>
            <a:r>
              <a:rPr lang="sq-AL" spc="-75" dirty="0">
                <a:latin typeface="Times New Roman" panose="02020603050405020304" pitchFamily="18" charset="0"/>
                <a:ea typeface="Times New Roman" panose="02020603050405020304" pitchFamily="18" charset="0"/>
              </a:rPr>
              <a:t> </a:t>
            </a:r>
            <a:r>
              <a:rPr lang="sq-AL" dirty="0">
                <a:latin typeface="Times New Roman" panose="02020603050405020304" pitchFamily="18" charset="0"/>
                <a:ea typeface="Times New Roman" panose="02020603050405020304" pitchFamily="18" charset="0"/>
              </a:rPr>
              <a:t>kalimtar</a:t>
            </a:r>
            <a:r>
              <a:rPr lang="sq-AL" spc="-75" dirty="0">
                <a:latin typeface="Times New Roman" panose="02020603050405020304" pitchFamily="18" charset="0"/>
                <a:ea typeface="Times New Roman" panose="02020603050405020304" pitchFamily="18" charset="0"/>
              </a:rPr>
              <a:t> </a:t>
            </a:r>
            <a:r>
              <a:rPr lang="sq-AL" dirty="0">
                <a:latin typeface="Times New Roman" panose="02020603050405020304" pitchFamily="18" charset="0"/>
                <a:ea typeface="Times New Roman" panose="02020603050405020304" pitchFamily="18" charset="0"/>
              </a:rPr>
              <a:t>të</a:t>
            </a:r>
            <a:r>
              <a:rPr lang="sq-AL" spc="-75" dirty="0">
                <a:latin typeface="Times New Roman" panose="02020603050405020304" pitchFamily="18" charset="0"/>
                <a:ea typeface="Times New Roman" panose="02020603050405020304" pitchFamily="18" charset="0"/>
              </a:rPr>
              <a:t> </a:t>
            </a:r>
            <a:r>
              <a:rPr lang="sq-AL" dirty="0">
                <a:latin typeface="Times New Roman" panose="02020603050405020304" pitchFamily="18" charset="0"/>
                <a:ea typeface="Times New Roman" panose="02020603050405020304" pitchFamily="18" charset="0"/>
              </a:rPr>
              <a:t>gjyqtarëve</a:t>
            </a:r>
            <a:r>
              <a:rPr lang="sq-AL" spc="-75" dirty="0">
                <a:latin typeface="Times New Roman" panose="02020603050405020304" pitchFamily="18" charset="0"/>
                <a:ea typeface="Times New Roman" panose="02020603050405020304" pitchFamily="18" charset="0"/>
              </a:rPr>
              <a:t> </a:t>
            </a:r>
            <a:r>
              <a:rPr lang="sq-AL" dirty="0">
                <a:latin typeface="Times New Roman" panose="02020603050405020304" pitchFamily="18" charset="0"/>
                <a:ea typeface="Times New Roman" panose="02020603050405020304" pitchFamily="18" charset="0"/>
              </a:rPr>
              <a:t>dhe</a:t>
            </a:r>
            <a:r>
              <a:rPr lang="sq-AL" spc="-75" dirty="0">
                <a:latin typeface="Times New Roman" panose="02020603050405020304" pitchFamily="18" charset="0"/>
                <a:ea typeface="Times New Roman" panose="02020603050405020304" pitchFamily="18" charset="0"/>
              </a:rPr>
              <a:t> </a:t>
            </a:r>
            <a:r>
              <a:rPr lang="sq-AL" dirty="0" smtClean="0">
                <a:latin typeface="Times New Roman" panose="02020603050405020304" pitchFamily="18" charset="0"/>
                <a:ea typeface="Times New Roman" panose="02020603050405020304" pitchFamily="18" charset="0"/>
              </a:rPr>
              <a:t>prokurorëve.</a:t>
            </a:r>
            <a:endParaRPr lang="en-US" dirty="0">
              <a:latin typeface="Times New Roman" panose="02020603050405020304" pitchFamily="18" charset="0"/>
              <a:ea typeface="Times New Roman" panose="02020603050405020304" pitchFamily="18" charset="0"/>
            </a:endParaRPr>
          </a:p>
          <a:p>
            <a:pPr marL="0" marR="72390" lvl="0" indent="0">
              <a:lnSpc>
                <a:spcPct val="97000"/>
              </a:lnSpc>
              <a:spcBef>
                <a:spcPts val="0"/>
              </a:spcBef>
              <a:spcAft>
                <a:spcPts val="0"/>
              </a:spcAft>
              <a:buSzPts val="1200"/>
              <a:buNone/>
              <a:tabLst>
                <a:tab pos="417195" algn="l"/>
              </a:tabLst>
            </a:pPr>
            <a:r>
              <a:rPr lang="en-US" dirty="0" smtClean="0">
                <a:latin typeface="Times New Roman" panose="02020603050405020304" pitchFamily="18" charset="0"/>
                <a:ea typeface="Times New Roman" panose="02020603050405020304" pitchFamily="18" charset="0"/>
              </a:rPr>
              <a:t> </a:t>
            </a:r>
            <a:r>
              <a:rPr lang="en-US" b="1" dirty="0" smtClean="0">
                <a:solidFill>
                  <a:schemeClr val="accent1"/>
                </a:solidFill>
                <a:latin typeface="Times New Roman" panose="02020603050405020304" pitchFamily="18" charset="0"/>
                <a:ea typeface="Times New Roman" panose="02020603050405020304" pitchFamily="18" charset="0"/>
              </a:rPr>
              <a:t>5.</a:t>
            </a:r>
            <a:r>
              <a:rPr lang="en-US" dirty="0" smtClean="0">
                <a:latin typeface="Times New Roman" panose="02020603050405020304" pitchFamily="18" charset="0"/>
                <a:ea typeface="Times New Roman" panose="02020603050405020304" pitchFamily="18" charset="0"/>
              </a:rPr>
              <a:t> </a:t>
            </a:r>
            <a:r>
              <a:rPr lang="sq-AL" dirty="0" smtClean="0">
                <a:latin typeface="Times New Roman" panose="02020603050405020304" pitchFamily="18" charset="0"/>
                <a:ea typeface="Times New Roman" panose="02020603050405020304" pitchFamily="18" charset="0"/>
              </a:rPr>
              <a:t>Këta </a:t>
            </a:r>
            <a:r>
              <a:rPr lang="sq-AL" dirty="0">
                <a:latin typeface="Times New Roman" panose="02020603050405020304" pitchFamily="18" charset="0"/>
                <a:ea typeface="Times New Roman" panose="02020603050405020304" pitchFamily="18" charset="0"/>
              </a:rPr>
              <a:t>arkiva japin ndihmë metodologjike profesionale në arkivat në veprim për dokumente të tipologjisë përkatëse.</a:t>
            </a:r>
            <a:endParaRPr lang="en-US" sz="2000" dirty="0">
              <a:latin typeface="Times New Roman" panose="02020603050405020304" pitchFamily="18" charset="0"/>
              <a:ea typeface="Times New Roman" panose="02020603050405020304" pitchFamily="18" charset="0"/>
            </a:endParaRPr>
          </a:p>
          <a:p>
            <a:pPr>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866410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5018" y="225630"/>
            <a:ext cx="11044051" cy="8550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u="sng" dirty="0" err="1">
                <a:solidFill>
                  <a:schemeClr val="tx1"/>
                </a:solidFill>
              </a:rPr>
              <a:t>Cilat</a:t>
            </a:r>
            <a:r>
              <a:rPr lang="en-US" sz="2000" b="1" u="sng" dirty="0">
                <a:solidFill>
                  <a:schemeClr val="tx1"/>
                </a:solidFill>
              </a:rPr>
              <a:t> </a:t>
            </a:r>
            <a:r>
              <a:rPr lang="en-US" sz="2000" b="1" u="sng" dirty="0" err="1">
                <a:solidFill>
                  <a:schemeClr val="tx1"/>
                </a:solidFill>
              </a:rPr>
              <a:t>janë</a:t>
            </a:r>
            <a:r>
              <a:rPr lang="en-US" sz="2000" b="1" u="sng" dirty="0">
                <a:solidFill>
                  <a:schemeClr val="tx1"/>
                </a:solidFill>
              </a:rPr>
              <a:t> </a:t>
            </a:r>
            <a:r>
              <a:rPr lang="en-US" sz="2000" b="1" u="sng" dirty="0" err="1">
                <a:solidFill>
                  <a:schemeClr val="tx1"/>
                </a:solidFill>
              </a:rPr>
              <a:t>të</a:t>
            </a:r>
            <a:r>
              <a:rPr lang="en-US" sz="2000" b="1" u="sng" dirty="0">
                <a:solidFill>
                  <a:schemeClr val="tx1"/>
                </a:solidFill>
              </a:rPr>
              <a:t> </a:t>
            </a:r>
            <a:r>
              <a:rPr lang="en-US" sz="2000" b="1" u="sng" dirty="0" err="1">
                <a:solidFill>
                  <a:schemeClr val="tx1"/>
                </a:solidFill>
              </a:rPr>
              <a:t>dhënat</a:t>
            </a:r>
            <a:r>
              <a:rPr lang="en-US" sz="2000" b="1" u="sng" dirty="0">
                <a:solidFill>
                  <a:schemeClr val="tx1"/>
                </a:solidFill>
              </a:rPr>
              <a:t> </a:t>
            </a:r>
            <a:r>
              <a:rPr lang="en-US" sz="2000" b="1" u="sng" dirty="0" err="1">
                <a:solidFill>
                  <a:schemeClr val="tx1"/>
                </a:solidFill>
              </a:rPr>
              <a:t>që</a:t>
            </a:r>
            <a:r>
              <a:rPr lang="en-US" sz="2000" b="1" u="sng" dirty="0">
                <a:solidFill>
                  <a:schemeClr val="tx1"/>
                </a:solidFill>
              </a:rPr>
              <a:t> </a:t>
            </a:r>
            <a:r>
              <a:rPr lang="en-US" sz="2000" b="1" u="sng" dirty="0" err="1">
                <a:solidFill>
                  <a:schemeClr val="tx1"/>
                </a:solidFill>
              </a:rPr>
              <a:t>duhet</a:t>
            </a:r>
            <a:r>
              <a:rPr lang="en-US" sz="2000" b="1" u="sng" dirty="0">
                <a:solidFill>
                  <a:schemeClr val="tx1"/>
                </a:solidFill>
              </a:rPr>
              <a:t> </a:t>
            </a:r>
            <a:r>
              <a:rPr lang="en-US" sz="2000" b="1" u="sng" dirty="0" err="1">
                <a:solidFill>
                  <a:schemeClr val="tx1"/>
                </a:solidFill>
              </a:rPr>
              <a:t>të</a:t>
            </a:r>
            <a:r>
              <a:rPr lang="en-US" sz="2000" b="1" u="sng" dirty="0">
                <a:solidFill>
                  <a:schemeClr val="tx1"/>
                </a:solidFill>
              </a:rPr>
              <a:t> </a:t>
            </a:r>
            <a:r>
              <a:rPr lang="en-US" sz="2000" b="1" u="sng" dirty="0" err="1">
                <a:solidFill>
                  <a:schemeClr val="tx1"/>
                </a:solidFill>
              </a:rPr>
              <a:t>korrigjohen</a:t>
            </a:r>
            <a:r>
              <a:rPr lang="en-US" sz="2000" b="1" u="sng" dirty="0">
                <a:solidFill>
                  <a:schemeClr val="tx1"/>
                </a:solidFill>
              </a:rPr>
              <a:t> </a:t>
            </a:r>
            <a:r>
              <a:rPr lang="en-US" sz="2000" b="1" u="sng" dirty="0" err="1">
                <a:solidFill>
                  <a:schemeClr val="tx1"/>
                </a:solidFill>
              </a:rPr>
              <a:t>në</a:t>
            </a:r>
            <a:r>
              <a:rPr lang="en-US" sz="2000" b="1" u="sng" dirty="0">
                <a:solidFill>
                  <a:schemeClr val="tx1"/>
                </a:solidFill>
              </a:rPr>
              <a:t>  </a:t>
            </a:r>
            <a:r>
              <a:rPr lang="en-US" sz="2000" b="1" u="sng" dirty="0" err="1">
                <a:solidFill>
                  <a:schemeClr val="tx1"/>
                </a:solidFill>
              </a:rPr>
              <a:t>inventar</a:t>
            </a:r>
            <a:r>
              <a:rPr lang="en-US" sz="2000" b="1" u="sng" dirty="0"/>
              <a:t> </a:t>
            </a:r>
            <a:endParaRPr lang="en-US" sz="2000" dirty="0"/>
          </a:p>
          <a:p>
            <a:pPr algn="ctr"/>
            <a:endParaRPr lang="en-US" dirty="0"/>
          </a:p>
        </p:txBody>
      </p:sp>
      <p:sp>
        <p:nvSpPr>
          <p:cNvPr id="3" name="Rectangle 2"/>
          <p:cNvSpPr/>
          <p:nvPr/>
        </p:nvSpPr>
        <p:spPr>
          <a:xfrm>
            <a:off x="1199408" y="1282534"/>
            <a:ext cx="10414660" cy="46551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212121"/>
                </a:solidFill>
              </a:rPr>
              <a:t> 1-Ndryshimet e </a:t>
            </a:r>
            <a:r>
              <a:rPr lang="en-US" b="1" dirty="0" err="1">
                <a:solidFill>
                  <a:srgbClr val="212121"/>
                </a:solidFill>
              </a:rPr>
              <a:t>nr.të</a:t>
            </a:r>
            <a:r>
              <a:rPr lang="en-US" b="1" dirty="0">
                <a:solidFill>
                  <a:srgbClr val="212121"/>
                </a:solidFill>
              </a:rPr>
              <a:t> </a:t>
            </a:r>
            <a:r>
              <a:rPr lang="en-US" b="1" dirty="0" err="1">
                <a:solidFill>
                  <a:srgbClr val="212121"/>
                </a:solidFill>
              </a:rPr>
              <a:t>regjistrit</a:t>
            </a:r>
            <a:r>
              <a:rPr lang="en-US" b="1" dirty="0">
                <a:solidFill>
                  <a:srgbClr val="212121"/>
                </a:solidFill>
              </a:rPr>
              <a:t> e </a:t>
            </a:r>
            <a:r>
              <a:rPr lang="en-US" b="1" dirty="0" err="1">
                <a:solidFill>
                  <a:srgbClr val="212121"/>
                </a:solidFill>
              </a:rPr>
              <a:t>datës</a:t>
            </a:r>
            <a:r>
              <a:rPr lang="en-US" b="1" dirty="0">
                <a:solidFill>
                  <a:srgbClr val="212121"/>
                </a:solidFill>
              </a:rPr>
              <a:t> </a:t>
            </a:r>
            <a:r>
              <a:rPr lang="en-US" b="1" dirty="0" err="1">
                <a:solidFill>
                  <a:srgbClr val="212121"/>
                </a:solidFill>
              </a:rPr>
              <a:t>te</a:t>
            </a:r>
            <a:r>
              <a:rPr lang="en-US" b="1" dirty="0">
                <a:solidFill>
                  <a:srgbClr val="212121"/>
                </a:solidFill>
              </a:rPr>
              <a:t> </a:t>
            </a:r>
            <a:r>
              <a:rPr lang="en-US" b="1" dirty="0" err="1" smtClean="0">
                <a:solidFill>
                  <a:srgbClr val="212121"/>
                </a:solidFill>
              </a:rPr>
              <a:t>vendimi</a:t>
            </a:r>
            <a:r>
              <a:rPr lang="en-US" b="1" dirty="0" smtClean="0">
                <a:solidFill>
                  <a:srgbClr val="212121"/>
                </a:solidFill>
              </a:rPr>
              <a:t> </a:t>
            </a:r>
            <a:r>
              <a:rPr lang="en-US" b="1" dirty="0" err="1" smtClean="0">
                <a:solidFill>
                  <a:srgbClr val="212121"/>
                </a:solidFill>
              </a:rPr>
              <a:t>gjyqësor</a:t>
            </a:r>
            <a:r>
              <a:rPr lang="en-US" b="1" dirty="0" smtClean="0">
                <a:solidFill>
                  <a:srgbClr val="212121"/>
                </a:solidFill>
              </a:rPr>
              <a:t>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a:t>
            </a:r>
            <a:r>
              <a:rPr lang="en-US" b="1" dirty="0" smtClean="0">
                <a:solidFill>
                  <a:srgbClr val="212121"/>
                </a:solidFill>
              </a:rPr>
              <a:t>, duke </a:t>
            </a:r>
            <a:r>
              <a:rPr lang="en-US" b="1" dirty="0">
                <a:solidFill>
                  <a:srgbClr val="212121"/>
                </a:solidFill>
              </a:rPr>
              <a:t>u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ajo</a:t>
            </a:r>
            <a:r>
              <a:rPr lang="en-US" b="1" dirty="0">
                <a:solidFill>
                  <a:srgbClr val="212121"/>
                </a:solidFill>
              </a:rPr>
              <a:t> e </a:t>
            </a:r>
            <a:r>
              <a:rPr lang="en-US" b="1" dirty="0" err="1" smtClean="0">
                <a:solidFill>
                  <a:srgbClr val="212121"/>
                </a:solidFill>
              </a:rPr>
              <a:t>vendimit</a:t>
            </a:r>
            <a:r>
              <a:rPr lang="en-US" b="1" dirty="0" smtClean="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2-Ndryshimet e nr. </a:t>
            </a:r>
            <a:r>
              <a:rPr lang="en-US" b="1" dirty="0" err="1">
                <a:solidFill>
                  <a:srgbClr val="212121"/>
                </a:solidFill>
              </a:rPr>
              <a:t>të</a:t>
            </a:r>
            <a:r>
              <a:rPr lang="en-US" b="1" dirty="0">
                <a:solidFill>
                  <a:srgbClr val="212121"/>
                </a:solidFill>
              </a:rPr>
              <a:t> </a:t>
            </a:r>
            <a:r>
              <a:rPr lang="en-US" b="1" dirty="0" err="1" smtClean="0">
                <a:solidFill>
                  <a:srgbClr val="212121"/>
                </a:solidFill>
              </a:rPr>
              <a:t>vendimit</a:t>
            </a:r>
            <a:r>
              <a:rPr lang="en-US" b="1" dirty="0" smtClean="0">
                <a:solidFill>
                  <a:srgbClr val="212121"/>
                </a:solidFill>
              </a:rPr>
              <a:t> </a:t>
            </a:r>
            <a:r>
              <a:rPr lang="en-US" b="1" dirty="0" err="1" smtClean="0">
                <a:solidFill>
                  <a:srgbClr val="212121"/>
                </a:solidFill>
              </a:rPr>
              <a:t>gjyqësor</a:t>
            </a:r>
            <a:r>
              <a:rPr lang="en-US" b="1" dirty="0" smtClean="0">
                <a:solidFill>
                  <a:srgbClr val="212121"/>
                </a:solidFill>
              </a:rPr>
              <a:t>.</a:t>
            </a:r>
            <a:r>
              <a:rPr lang="en-US" b="1" dirty="0" smtClean="0">
                <a:solidFill>
                  <a:srgbClr val="212121"/>
                </a:solidFill>
              </a:rPr>
              <a:t> </a:t>
            </a:r>
            <a:r>
              <a:rPr lang="en-US" b="1" dirty="0">
                <a:solidFill>
                  <a:srgbClr val="212121"/>
                </a:solidFill>
              </a:rPr>
              <a:t>e </a:t>
            </a:r>
            <a:r>
              <a:rPr lang="en-US" b="1" dirty="0" err="1">
                <a:solidFill>
                  <a:srgbClr val="212121"/>
                </a:solidFill>
              </a:rPr>
              <a:t>datës</a:t>
            </a:r>
            <a:r>
              <a:rPr lang="en-US" b="1" dirty="0">
                <a:solidFill>
                  <a:srgbClr val="212121"/>
                </a:solidFill>
              </a:rPr>
              <a:t> </a:t>
            </a:r>
            <a:r>
              <a:rPr lang="en-US" b="1" dirty="0" err="1">
                <a:solidFill>
                  <a:srgbClr val="212121"/>
                </a:solidFill>
              </a:rPr>
              <a:t>tek</a:t>
            </a:r>
            <a:r>
              <a:rPr lang="en-US" b="1" dirty="0">
                <a:solidFill>
                  <a:srgbClr val="212121"/>
                </a:solidFill>
              </a:rPr>
              <a:t> </a:t>
            </a:r>
            <a:r>
              <a:rPr lang="en-US" b="1" dirty="0" err="1">
                <a:solidFill>
                  <a:srgbClr val="212121"/>
                </a:solidFill>
              </a:rPr>
              <a:t>procedimi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inventarin,duke</a:t>
            </a:r>
            <a:r>
              <a:rPr lang="en-US" b="1" dirty="0">
                <a:solidFill>
                  <a:srgbClr val="212121"/>
                </a:solidFill>
              </a:rPr>
              <a:t> u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ajo</a:t>
            </a:r>
            <a:r>
              <a:rPr lang="en-US" b="1" dirty="0">
                <a:solidFill>
                  <a:srgbClr val="212121"/>
                </a:solidFill>
              </a:rPr>
              <a:t> e </a:t>
            </a:r>
            <a:r>
              <a:rPr lang="en-US" b="1" dirty="0" err="1" smtClean="0">
                <a:solidFill>
                  <a:srgbClr val="212121"/>
                </a:solidFill>
              </a:rPr>
              <a:t>vendimit</a:t>
            </a:r>
            <a:r>
              <a:rPr lang="en-US" b="1" dirty="0" smtClean="0">
                <a:solidFill>
                  <a:srgbClr val="212121"/>
                </a:solidFill>
              </a:rPr>
              <a:t> </a:t>
            </a:r>
            <a:r>
              <a:rPr lang="en-US" b="1" dirty="0" err="1" smtClean="0">
                <a:solidFill>
                  <a:srgbClr val="212121"/>
                </a:solidFill>
              </a:rPr>
              <a:t>gjyqësor</a:t>
            </a:r>
            <a:r>
              <a:rPr lang="en-US" b="1" dirty="0" smtClean="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3-.Ndryshimet e </a:t>
            </a:r>
            <a:r>
              <a:rPr lang="en-US" b="1" dirty="0" err="1">
                <a:solidFill>
                  <a:srgbClr val="212121"/>
                </a:solidFill>
              </a:rPr>
              <a:t>emrave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smtClean="0">
                <a:solidFill>
                  <a:srgbClr val="212121"/>
                </a:solidFill>
              </a:rPr>
              <a:t>palët</a:t>
            </a:r>
            <a:r>
              <a:rPr lang="en-US" b="1" dirty="0" smtClean="0">
                <a:solidFill>
                  <a:srgbClr val="212121"/>
                </a:solidFill>
              </a:rPr>
              <a:t> </a:t>
            </a:r>
            <a:r>
              <a:rPr lang="en-US" b="1" dirty="0" err="1" smtClean="0">
                <a:solidFill>
                  <a:srgbClr val="212121"/>
                </a:solidFill>
              </a:rPr>
              <a:t>paditëse</a:t>
            </a:r>
            <a:r>
              <a:rPr lang="en-US" b="1" dirty="0" smtClean="0">
                <a:solidFill>
                  <a:srgbClr val="212121"/>
                </a:solidFill>
              </a:rPr>
              <a:t> </a:t>
            </a:r>
            <a:r>
              <a:rPr lang="en-US" b="1" dirty="0" err="1" smtClean="0">
                <a:solidFill>
                  <a:srgbClr val="212121"/>
                </a:solidFill>
              </a:rPr>
              <a:t>te</a:t>
            </a:r>
            <a:r>
              <a:rPr lang="en-US" b="1" dirty="0" smtClean="0">
                <a:solidFill>
                  <a:srgbClr val="212121"/>
                </a:solidFill>
              </a:rPr>
              <a:t> </a:t>
            </a:r>
            <a:r>
              <a:rPr lang="en-US" b="1" dirty="0" err="1" smtClean="0">
                <a:solidFill>
                  <a:srgbClr val="212121"/>
                </a:solidFill>
              </a:rPr>
              <a:t>vendimi</a:t>
            </a:r>
            <a:r>
              <a:rPr lang="en-US" b="1" dirty="0" smtClean="0">
                <a:solidFill>
                  <a:srgbClr val="212121"/>
                </a:solidFill>
              </a:rPr>
              <a:t> </a:t>
            </a:r>
            <a:r>
              <a:rPr lang="en-US" b="1" dirty="0" err="1" smtClean="0">
                <a:solidFill>
                  <a:srgbClr val="212121"/>
                </a:solidFill>
              </a:rPr>
              <a:t>gjyqësor</a:t>
            </a:r>
            <a:r>
              <a:rPr lang="en-US" b="1" dirty="0" smtClean="0">
                <a:solidFill>
                  <a:srgbClr val="212121"/>
                </a:solidFill>
              </a:rPr>
              <a:t>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 me </a:t>
            </a:r>
            <a:r>
              <a:rPr lang="en-US" b="1" dirty="0" err="1">
                <a:solidFill>
                  <a:srgbClr val="212121"/>
                </a:solidFill>
              </a:rPr>
              <a:t>inventarin</a:t>
            </a:r>
            <a:r>
              <a:rPr lang="en-US" b="1" dirty="0">
                <a:solidFill>
                  <a:srgbClr val="212121"/>
                </a:solidFill>
              </a:rPr>
              <a:t>, duke </a:t>
            </a:r>
            <a:r>
              <a:rPr lang="en-US" b="1" dirty="0" err="1">
                <a:solidFill>
                  <a:srgbClr val="212121"/>
                </a:solidFill>
              </a:rPr>
              <a:t>shënuar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inventar</a:t>
            </a:r>
            <a:r>
              <a:rPr lang="en-US" b="1" dirty="0">
                <a:solidFill>
                  <a:srgbClr val="212121"/>
                </a:solidFill>
              </a:rPr>
              <a:t> </a:t>
            </a:r>
            <a:r>
              <a:rPr lang="en-US" b="1" dirty="0" err="1">
                <a:solidFill>
                  <a:srgbClr val="212121"/>
                </a:solidFill>
              </a:rPr>
              <a:t>emërin</a:t>
            </a:r>
            <a:r>
              <a:rPr lang="en-US" b="1" dirty="0">
                <a:solidFill>
                  <a:srgbClr val="212121"/>
                </a:solidFill>
              </a:rPr>
              <a:t> e </a:t>
            </a:r>
            <a:r>
              <a:rPr lang="en-US" b="1" dirty="0" err="1">
                <a:solidFill>
                  <a:srgbClr val="212121"/>
                </a:solidFill>
              </a:rPr>
              <a:t>të</a:t>
            </a:r>
            <a:r>
              <a:rPr lang="en-US" b="1" dirty="0">
                <a:solidFill>
                  <a:srgbClr val="212121"/>
                </a:solidFill>
              </a:rPr>
              <a:t> </a:t>
            </a:r>
            <a:r>
              <a:rPr lang="en-US" b="1" dirty="0" err="1">
                <a:solidFill>
                  <a:srgbClr val="212121"/>
                </a:solidFill>
              </a:rPr>
              <a:t>akuzuarit</a:t>
            </a:r>
            <a:r>
              <a:rPr lang="en-US" b="1" dirty="0">
                <a:solidFill>
                  <a:srgbClr val="212121"/>
                </a:solidFill>
              </a:rPr>
              <a:t> </a:t>
            </a:r>
            <a:r>
              <a:rPr lang="en-US" b="1" dirty="0" err="1">
                <a:solidFill>
                  <a:srgbClr val="212121"/>
                </a:solidFill>
              </a:rPr>
              <a:t>që</a:t>
            </a:r>
            <a:r>
              <a:rPr lang="en-US" b="1" dirty="0">
                <a:solidFill>
                  <a:srgbClr val="212121"/>
                </a:solidFill>
              </a:rPr>
              <a:t> ka </a:t>
            </a:r>
            <a:r>
              <a:rPr lang="en-US" b="1" dirty="0" err="1">
                <a:solidFill>
                  <a:srgbClr val="212121"/>
                </a:solidFill>
              </a:rPr>
              <a:t>procedimi</a:t>
            </a:r>
            <a:r>
              <a:rPr lang="en-US" b="1" dirty="0">
                <a:solidFill>
                  <a:srgbClr val="212121"/>
                </a:solidFill>
              </a:rPr>
              <a:t> penal </a:t>
            </a:r>
            <a:r>
              <a:rPr lang="en-US" b="1" dirty="0" err="1">
                <a:solidFill>
                  <a:srgbClr val="212121"/>
                </a:solidFill>
              </a:rPr>
              <a:t>i</a:t>
            </a:r>
            <a:r>
              <a:rPr lang="en-US" b="1" dirty="0">
                <a:solidFill>
                  <a:srgbClr val="212121"/>
                </a:solidFill>
              </a:rPr>
              <a:t> </a:t>
            </a:r>
            <a:r>
              <a:rPr lang="en-US" b="1" dirty="0" err="1">
                <a:solidFill>
                  <a:srgbClr val="212121"/>
                </a:solidFill>
              </a:rPr>
              <a:t>zbardhur</a:t>
            </a:r>
            <a:r>
              <a:rPr lang="en-US" b="1" dirty="0">
                <a:solidFill>
                  <a:srgbClr val="212121"/>
                </a:solidFill>
              </a:rPr>
              <a:t>.</a:t>
            </a:r>
          </a:p>
          <a:p>
            <a:r>
              <a:rPr lang="en-US" b="1" dirty="0">
                <a:solidFill>
                  <a:srgbClr val="212121"/>
                </a:solidFill>
              </a:rPr>
              <a:t>4-Të </a:t>
            </a:r>
            <a:r>
              <a:rPr lang="en-US" b="1" dirty="0" err="1">
                <a:solidFill>
                  <a:srgbClr val="212121"/>
                </a:solidFill>
              </a:rPr>
              <a:t>dhënat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kapakun</a:t>
            </a:r>
            <a:r>
              <a:rPr lang="en-US" b="1" dirty="0">
                <a:solidFill>
                  <a:srgbClr val="212121"/>
                </a:solidFill>
              </a:rPr>
              <a:t> e </a:t>
            </a:r>
            <a:r>
              <a:rPr lang="en-US" b="1" dirty="0" err="1">
                <a:solidFill>
                  <a:srgbClr val="212121"/>
                </a:solidFill>
              </a:rPr>
              <a:t>njësisë</a:t>
            </a:r>
            <a:r>
              <a:rPr lang="en-US" b="1" dirty="0">
                <a:solidFill>
                  <a:srgbClr val="212121"/>
                </a:solidFill>
              </a:rPr>
              <a:t> </a:t>
            </a:r>
            <a:r>
              <a:rPr lang="en-US" b="1" dirty="0" err="1">
                <a:solidFill>
                  <a:srgbClr val="212121"/>
                </a:solidFill>
              </a:rPr>
              <a:t>së</a:t>
            </a:r>
            <a:r>
              <a:rPr lang="en-US" b="1" dirty="0">
                <a:solidFill>
                  <a:srgbClr val="212121"/>
                </a:solidFill>
              </a:rPr>
              <a:t> </a:t>
            </a:r>
            <a:r>
              <a:rPr lang="en-US" b="1" dirty="0" err="1">
                <a:solidFill>
                  <a:srgbClr val="212121"/>
                </a:solidFill>
              </a:rPr>
              <a:t>ruajtjes</a:t>
            </a:r>
            <a:r>
              <a:rPr lang="en-US" b="1" dirty="0">
                <a:solidFill>
                  <a:srgbClr val="212121"/>
                </a:solidFill>
              </a:rPr>
              <a:t>(</a:t>
            </a:r>
            <a:r>
              <a:rPr lang="en-US" b="1" dirty="0" err="1">
                <a:solidFill>
                  <a:srgbClr val="212121"/>
                </a:solidFill>
              </a:rPr>
              <a:t>dosjes,fshikullit</a:t>
            </a:r>
            <a:r>
              <a:rPr lang="en-US" b="1" dirty="0">
                <a:solidFill>
                  <a:srgbClr val="212121"/>
                </a:solidFill>
              </a:rPr>
              <a:t>) </a:t>
            </a:r>
            <a:r>
              <a:rPr lang="en-US" b="1" dirty="0" err="1">
                <a:solidFill>
                  <a:srgbClr val="212121"/>
                </a:solidFill>
              </a:rPr>
              <a:t>duhet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jenë</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njëjta</a:t>
            </a:r>
            <a:r>
              <a:rPr lang="en-US" b="1" dirty="0">
                <a:solidFill>
                  <a:srgbClr val="212121"/>
                </a:solidFill>
              </a:rPr>
              <a:t> me </a:t>
            </a:r>
            <a:r>
              <a:rPr lang="en-US" b="1" dirty="0" err="1">
                <a:solidFill>
                  <a:srgbClr val="212121"/>
                </a:solidFill>
              </a:rPr>
              <a:t>të</a:t>
            </a:r>
            <a:r>
              <a:rPr lang="en-US" b="1" dirty="0">
                <a:solidFill>
                  <a:srgbClr val="212121"/>
                </a:solidFill>
              </a:rPr>
              <a:t> </a:t>
            </a:r>
            <a:r>
              <a:rPr lang="en-US" b="1" dirty="0" err="1">
                <a:solidFill>
                  <a:srgbClr val="212121"/>
                </a:solidFill>
              </a:rPr>
              <a:t>dhënat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smtClean="0">
                <a:solidFill>
                  <a:srgbClr val="212121"/>
                </a:solidFill>
              </a:rPr>
              <a:t>vendimin</a:t>
            </a:r>
            <a:r>
              <a:rPr lang="en-US" b="1" dirty="0" smtClean="0">
                <a:solidFill>
                  <a:srgbClr val="212121"/>
                </a:solidFill>
              </a:rPr>
              <a:t> </a:t>
            </a:r>
            <a:r>
              <a:rPr lang="en-US" b="1" dirty="0" err="1" smtClean="0">
                <a:solidFill>
                  <a:srgbClr val="212121"/>
                </a:solidFill>
              </a:rPr>
              <a:t>gjyqësor</a:t>
            </a:r>
            <a:r>
              <a:rPr lang="en-US" b="1" dirty="0" smtClean="0">
                <a:solidFill>
                  <a:srgbClr val="212121"/>
                </a:solidFill>
              </a:rPr>
              <a:t> </a:t>
            </a:r>
            <a:r>
              <a:rPr lang="en-US" b="1" dirty="0" err="1" smtClean="0">
                <a:solidFill>
                  <a:srgbClr val="212121"/>
                </a:solidFill>
              </a:rPr>
              <a:t>të</a:t>
            </a:r>
            <a:r>
              <a:rPr lang="en-US" b="1" dirty="0" smtClean="0">
                <a:solidFill>
                  <a:srgbClr val="212121"/>
                </a:solidFill>
              </a:rPr>
              <a:t> </a:t>
            </a:r>
            <a:r>
              <a:rPr lang="en-US" b="1" dirty="0" err="1">
                <a:solidFill>
                  <a:srgbClr val="212121"/>
                </a:solidFill>
              </a:rPr>
              <a:t>zbardhur</a:t>
            </a:r>
            <a:r>
              <a:rPr lang="en-US" b="1" dirty="0">
                <a:solidFill>
                  <a:srgbClr val="212121"/>
                </a:solidFill>
              </a:rPr>
              <a:t> </a:t>
            </a:r>
            <a:r>
              <a:rPr lang="en-US" b="1" dirty="0" err="1">
                <a:solidFill>
                  <a:srgbClr val="212121"/>
                </a:solidFill>
              </a:rPr>
              <a:t>dhe</a:t>
            </a:r>
            <a:r>
              <a:rPr lang="en-US" b="1" dirty="0">
                <a:solidFill>
                  <a:srgbClr val="212121"/>
                </a:solidFill>
              </a:rPr>
              <a:t> </a:t>
            </a:r>
            <a:r>
              <a:rPr lang="en-US" b="1" dirty="0" err="1">
                <a:solidFill>
                  <a:srgbClr val="212121"/>
                </a:solidFill>
              </a:rPr>
              <a:t>ato</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p>
          <a:p>
            <a:r>
              <a:rPr lang="en-US" b="1" dirty="0">
                <a:solidFill>
                  <a:srgbClr val="212121"/>
                </a:solidFill>
              </a:rPr>
              <a:t>5-Pasqyrimi </a:t>
            </a:r>
            <a:r>
              <a:rPr lang="en-US" b="1" dirty="0" err="1">
                <a:solidFill>
                  <a:srgbClr val="212121"/>
                </a:solidFill>
              </a:rPr>
              <a:t>në</a:t>
            </a:r>
            <a:r>
              <a:rPr lang="en-US" b="1" dirty="0">
                <a:solidFill>
                  <a:srgbClr val="212121"/>
                </a:solidFill>
              </a:rPr>
              <a:t> </a:t>
            </a:r>
            <a:r>
              <a:rPr lang="en-US" b="1" dirty="0" err="1">
                <a:solidFill>
                  <a:srgbClr val="212121"/>
                </a:solidFill>
              </a:rPr>
              <a:t>formularin</a:t>
            </a:r>
            <a:r>
              <a:rPr lang="en-US" b="1" dirty="0">
                <a:solidFill>
                  <a:srgbClr val="212121"/>
                </a:solidFill>
              </a:rPr>
              <a:t> e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r>
              <a:rPr lang="en-US" b="1" dirty="0" err="1">
                <a:solidFill>
                  <a:srgbClr val="212121"/>
                </a:solidFill>
              </a:rPr>
              <a:t>fashikullit</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brëndësi</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dosjeve</a:t>
            </a:r>
            <a:r>
              <a:rPr lang="en-US" b="1" dirty="0">
                <a:solidFill>
                  <a:srgbClr val="212121"/>
                </a:solidFill>
              </a:rPr>
              <a:t>/</a:t>
            </a:r>
            <a:r>
              <a:rPr lang="en-US" b="1" dirty="0" err="1">
                <a:solidFill>
                  <a:srgbClr val="212121"/>
                </a:solidFill>
              </a:rPr>
              <a:t>fashikullit</a:t>
            </a:r>
            <a:r>
              <a:rPr lang="en-US" b="1" dirty="0">
                <a:solidFill>
                  <a:srgbClr val="212121"/>
                </a:solidFill>
              </a:rPr>
              <a:t>(</a:t>
            </a:r>
            <a:r>
              <a:rPr lang="en-US" b="1" dirty="0" err="1">
                <a:solidFill>
                  <a:srgbClr val="212121"/>
                </a:solidFill>
              </a:rPr>
              <a:t>dosje</a:t>
            </a:r>
            <a:r>
              <a:rPr lang="en-US" b="1" dirty="0">
                <a:solidFill>
                  <a:srgbClr val="212121"/>
                </a:solidFill>
              </a:rPr>
              <a:t> </a:t>
            </a:r>
            <a:r>
              <a:rPr lang="en-US" b="1" dirty="0" err="1">
                <a:solidFill>
                  <a:srgbClr val="212121"/>
                </a:solidFill>
              </a:rPr>
              <a:t>gjyqësore</a:t>
            </a:r>
            <a:r>
              <a:rPr lang="en-US" b="1" dirty="0">
                <a:solidFill>
                  <a:srgbClr val="212121"/>
                </a:solidFill>
              </a:rPr>
              <a:t> </a:t>
            </a:r>
            <a:r>
              <a:rPr lang="en-US" b="1" dirty="0" err="1">
                <a:solidFill>
                  <a:srgbClr val="212121"/>
                </a:solidFill>
              </a:rPr>
              <a:t>si</a:t>
            </a:r>
            <a:r>
              <a:rPr lang="en-US" b="1" dirty="0">
                <a:solidFill>
                  <a:srgbClr val="212121"/>
                </a:solidFill>
              </a:rPr>
              <a:t> </a:t>
            </a:r>
            <a:r>
              <a:rPr lang="en-US" b="1" dirty="0" err="1">
                <a:solidFill>
                  <a:srgbClr val="212121"/>
                </a:solidFill>
              </a:rPr>
              <a:t>prova</a:t>
            </a:r>
            <a:r>
              <a:rPr lang="en-US" b="1" dirty="0">
                <a:solidFill>
                  <a:srgbClr val="212121"/>
                </a:solidFill>
              </a:rPr>
              <a:t> </a:t>
            </a:r>
            <a:r>
              <a:rPr lang="en-US" b="1" dirty="0" err="1">
                <a:solidFill>
                  <a:srgbClr val="212121"/>
                </a:solidFill>
              </a:rPr>
              <a:t>apo</a:t>
            </a:r>
            <a:r>
              <a:rPr lang="en-US" b="1" dirty="0">
                <a:solidFill>
                  <a:srgbClr val="212121"/>
                </a:solidFill>
              </a:rPr>
              <a:t> </a:t>
            </a:r>
            <a:r>
              <a:rPr lang="en-US" b="1" dirty="0" err="1">
                <a:solidFill>
                  <a:srgbClr val="212121"/>
                </a:solidFill>
              </a:rPr>
              <a:t>fakte</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rihetuara</a:t>
            </a:r>
            <a:r>
              <a:rPr lang="en-US" b="1" dirty="0">
                <a:solidFill>
                  <a:srgbClr val="212121"/>
                </a:solidFill>
              </a:rPr>
              <a:t>) </a:t>
            </a:r>
            <a:r>
              <a:rPr lang="en-US" b="1" dirty="0" err="1">
                <a:solidFill>
                  <a:srgbClr val="212121"/>
                </a:solidFill>
              </a:rPr>
              <a:t>duhet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pasqyrohen</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err="1">
                <a:solidFill>
                  <a:srgbClr val="212121"/>
                </a:solidFill>
              </a:rPr>
              <a:t>formularin</a:t>
            </a:r>
            <a:r>
              <a:rPr lang="en-US" b="1" dirty="0">
                <a:solidFill>
                  <a:srgbClr val="212121"/>
                </a:solidFill>
              </a:rPr>
              <a:t> e </a:t>
            </a:r>
            <a:r>
              <a:rPr lang="en-US" b="1" dirty="0" err="1">
                <a:solidFill>
                  <a:srgbClr val="212121"/>
                </a:solidFill>
              </a:rPr>
              <a:t>inventarit</a:t>
            </a:r>
            <a:r>
              <a:rPr lang="en-US" b="1" dirty="0">
                <a:solidFill>
                  <a:srgbClr val="212121"/>
                </a:solidFill>
              </a:rPr>
              <a:t> </a:t>
            </a:r>
            <a:r>
              <a:rPr lang="en-US" b="1" dirty="0" err="1">
                <a:solidFill>
                  <a:srgbClr val="212121"/>
                </a:solidFill>
              </a:rPr>
              <a:t>të</a:t>
            </a:r>
            <a:r>
              <a:rPr lang="en-US" b="1" dirty="0">
                <a:solidFill>
                  <a:srgbClr val="212121"/>
                </a:solidFill>
              </a:rPr>
              <a:t> </a:t>
            </a:r>
            <a:r>
              <a:rPr lang="en-US" b="1" dirty="0" err="1">
                <a:solidFill>
                  <a:srgbClr val="212121"/>
                </a:solidFill>
              </a:rPr>
              <a:t>dërguar</a:t>
            </a:r>
            <a:r>
              <a:rPr lang="en-US" b="1" dirty="0">
                <a:solidFill>
                  <a:srgbClr val="212121"/>
                </a:solidFill>
              </a:rPr>
              <a:t>  </a:t>
            </a:r>
            <a:r>
              <a:rPr lang="en-US" b="1" dirty="0" err="1">
                <a:solidFill>
                  <a:srgbClr val="212121"/>
                </a:solidFill>
              </a:rPr>
              <a:t>në</a:t>
            </a:r>
            <a:r>
              <a:rPr lang="en-US" b="1" dirty="0">
                <a:solidFill>
                  <a:srgbClr val="212121"/>
                </a:solidFill>
              </a:rPr>
              <a:t> </a:t>
            </a:r>
            <a:r>
              <a:rPr lang="en-US" b="1" dirty="0" smtClean="0">
                <a:solidFill>
                  <a:srgbClr val="212121"/>
                </a:solidFill>
              </a:rPr>
              <a:t>AQSHD </a:t>
            </a:r>
            <a:r>
              <a:rPr lang="en-US" b="1" dirty="0" err="1" smtClean="0">
                <a:solidFill>
                  <a:srgbClr val="212121"/>
                </a:solidFill>
              </a:rPr>
              <a:t>si</a:t>
            </a:r>
            <a:r>
              <a:rPr lang="en-US" b="1" dirty="0" smtClean="0">
                <a:solidFill>
                  <a:srgbClr val="212121"/>
                </a:solidFill>
              </a:rPr>
              <a:t> </a:t>
            </a:r>
            <a:r>
              <a:rPr lang="en-US" b="1" dirty="0" err="1">
                <a:solidFill>
                  <a:srgbClr val="212121"/>
                </a:solidFill>
              </a:rPr>
              <a:t>pjesë</a:t>
            </a:r>
            <a:r>
              <a:rPr lang="en-US" b="1" dirty="0">
                <a:solidFill>
                  <a:srgbClr val="212121"/>
                </a:solidFill>
              </a:rPr>
              <a:t>  me </a:t>
            </a:r>
            <a:r>
              <a:rPr lang="en-US" b="1" dirty="0" err="1">
                <a:solidFill>
                  <a:srgbClr val="212121"/>
                </a:solidFill>
              </a:rPr>
              <a:t>dosjen</a:t>
            </a:r>
            <a:r>
              <a:rPr lang="en-US" b="1" dirty="0">
                <a:solidFill>
                  <a:srgbClr val="212121"/>
                </a:solidFill>
              </a:rPr>
              <a:t>/</a:t>
            </a:r>
            <a:r>
              <a:rPr lang="en-US" b="1" dirty="0" err="1">
                <a:solidFill>
                  <a:srgbClr val="212121"/>
                </a:solidFill>
              </a:rPr>
              <a:t>fashikullin</a:t>
            </a:r>
            <a:r>
              <a:rPr lang="en-US" b="1" dirty="0">
                <a:solidFill>
                  <a:srgbClr val="212121"/>
                </a:solidFill>
              </a:rPr>
              <a:t> </a:t>
            </a:r>
            <a:r>
              <a:rPr lang="en-US" b="1" dirty="0" err="1">
                <a:solidFill>
                  <a:srgbClr val="212121"/>
                </a:solidFill>
              </a:rPr>
              <a:t>përkatës</a:t>
            </a:r>
            <a:r>
              <a:rPr lang="en-US" b="1" dirty="0">
                <a:solidFill>
                  <a:srgbClr val="212121"/>
                </a:solidFill>
              </a:rPr>
              <a:t>.</a:t>
            </a:r>
          </a:p>
          <a:p>
            <a:endParaRPr lang="en-US" b="1" dirty="0">
              <a:solidFill>
                <a:srgbClr val="212121"/>
              </a:solidFill>
            </a:endParaRPr>
          </a:p>
          <a:p>
            <a:pPr algn="ctr"/>
            <a:endParaRPr lang="en-US" b="1" dirty="0"/>
          </a:p>
        </p:txBody>
      </p:sp>
    </p:spTree>
    <p:extLst>
      <p:ext uri="{BB962C8B-B14F-4D97-AF65-F5344CB8AC3E}">
        <p14:creationId xmlns:p14="http://schemas.microsoft.com/office/powerpoint/2010/main" val="1684499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76893" y="676893"/>
            <a:ext cx="10913423" cy="5842659"/>
          </a:xfrm>
          <a:prstGeom prst="ellipse">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itchFamily="2" charset="2"/>
              <a:buChar char="q"/>
            </a:pP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gjitha</a:t>
            </a:r>
            <a:r>
              <a:rPr lang="en-US" sz="2400" b="1" dirty="0">
                <a:solidFill>
                  <a:schemeClr val="tx1"/>
                </a:solidFill>
              </a:rPr>
              <a:t> </a:t>
            </a:r>
            <a:r>
              <a:rPr lang="en-US" sz="2400" b="1" dirty="0" err="1">
                <a:solidFill>
                  <a:schemeClr val="tx1"/>
                </a:solidFill>
              </a:rPr>
              <a:t>konstatimet</a:t>
            </a:r>
            <a:r>
              <a:rPr lang="en-US" sz="2400" b="1" dirty="0">
                <a:solidFill>
                  <a:schemeClr val="tx1"/>
                </a:solidFill>
              </a:rPr>
              <a:t> e </a:t>
            </a:r>
            <a:r>
              <a:rPr lang="en-US" sz="2400" b="1" dirty="0" err="1">
                <a:solidFill>
                  <a:schemeClr val="tx1"/>
                </a:solidFill>
              </a:rPr>
              <a:t>tjera</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pasqyruara</a:t>
            </a:r>
            <a:r>
              <a:rPr lang="en-US" sz="2400" b="1" dirty="0">
                <a:solidFill>
                  <a:schemeClr val="tx1"/>
                </a:solidFill>
              </a:rPr>
              <a:t> </a:t>
            </a:r>
            <a:r>
              <a:rPr lang="en-US" sz="2400" b="1" dirty="0" err="1">
                <a:solidFill>
                  <a:schemeClr val="tx1"/>
                </a:solidFill>
              </a:rPr>
              <a:t>në</a:t>
            </a:r>
            <a:r>
              <a:rPr lang="en-US" sz="2400" b="1" dirty="0">
                <a:solidFill>
                  <a:schemeClr val="tx1"/>
                </a:solidFill>
              </a:rPr>
              <a:t> </a:t>
            </a:r>
            <a:r>
              <a:rPr lang="en-US" sz="2400" b="1" dirty="0" err="1">
                <a:solidFill>
                  <a:schemeClr val="tx1"/>
                </a:solidFill>
              </a:rPr>
              <a:t>raportin</a:t>
            </a:r>
            <a:r>
              <a:rPr lang="en-US" sz="2400" b="1" dirty="0">
                <a:solidFill>
                  <a:schemeClr val="tx1"/>
                </a:solidFill>
              </a:rPr>
              <a:t> e </a:t>
            </a:r>
            <a:r>
              <a:rPr lang="en-US" sz="2400" b="1" dirty="0" err="1">
                <a:solidFill>
                  <a:schemeClr val="tx1"/>
                </a:solidFill>
              </a:rPr>
              <a:t>punës</a:t>
            </a:r>
            <a:r>
              <a:rPr lang="en-US" sz="2400" b="1" dirty="0">
                <a:solidFill>
                  <a:schemeClr val="tx1"/>
                </a:solidFill>
              </a:rPr>
              <a:t> </a:t>
            </a:r>
            <a:r>
              <a:rPr lang="en-US" sz="2400" b="1" dirty="0" err="1">
                <a:solidFill>
                  <a:schemeClr val="tx1"/>
                </a:solidFill>
              </a:rPr>
              <a:t>arkivore</a:t>
            </a:r>
            <a:r>
              <a:rPr lang="en-US" sz="2400" b="1" dirty="0">
                <a:solidFill>
                  <a:schemeClr val="tx1"/>
                </a:solidFill>
              </a:rPr>
              <a:t> do </a:t>
            </a:r>
            <a:r>
              <a:rPr lang="en-US" sz="2400" b="1" dirty="0" err="1">
                <a:solidFill>
                  <a:schemeClr val="tx1"/>
                </a:solidFill>
              </a:rPr>
              <a:t>të</a:t>
            </a:r>
            <a:r>
              <a:rPr lang="en-US" sz="2400" b="1" dirty="0">
                <a:solidFill>
                  <a:schemeClr val="tx1"/>
                </a:solidFill>
              </a:rPr>
              <a:t> </a:t>
            </a:r>
            <a:r>
              <a:rPr lang="en-US" sz="2400" b="1" dirty="0" err="1">
                <a:solidFill>
                  <a:schemeClr val="tx1"/>
                </a:solidFill>
              </a:rPr>
              <a:t>evidentohen</a:t>
            </a:r>
            <a:r>
              <a:rPr lang="en-US" sz="2400" b="1" dirty="0">
                <a:solidFill>
                  <a:schemeClr val="tx1"/>
                </a:solidFill>
              </a:rPr>
              <a:t> </a:t>
            </a:r>
            <a:r>
              <a:rPr lang="en-US" sz="2400" b="1" dirty="0" err="1">
                <a:solidFill>
                  <a:schemeClr val="tx1"/>
                </a:solidFill>
              </a:rPr>
              <a:t>nga</a:t>
            </a:r>
            <a:r>
              <a:rPr lang="en-US" sz="2400" b="1" dirty="0">
                <a:solidFill>
                  <a:schemeClr val="tx1"/>
                </a:solidFill>
              </a:rPr>
              <a:t> </a:t>
            </a:r>
            <a:r>
              <a:rPr lang="en-US" sz="2400" b="1" dirty="0" err="1">
                <a:solidFill>
                  <a:schemeClr val="tx1"/>
                </a:solidFill>
              </a:rPr>
              <a:t>arkivistet</a:t>
            </a:r>
            <a:r>
              <a:rPr lang="en-US" sz="2400" b="1" dirty="0">
                <a:solidFill>
                  <a:schemeClr val="tx1"/>
                </a:solidFill>
              </a:rPr>
              <a:t> e </a:t>
            </a:r>
            <a:r>
              <a:rPr lang="en-US" sz="2400" b="1" dirty="0" err="1">
                <a:solidFill>
                  <a:schemeClr val="tx1"/>
                </a:solidFill>
              </a:rPr>
              <a:t>Gjykatave</a:t>
            </a:r>
            <a:r>
              <a:rPr lang="en-US" sz="2400" b="1" dirty="0">
                <a:solidFill>
                  <a:schemeClr val="tx1"/>
                </a:solidFill>
              </a:rPr>
              <a:t> </a:t>
            </a:r>
            <a:r>
              <a:rPr lang="en-US" sz="2400" b="1" dirty="0" err="1" smtClean="0">
                <a:solidFill>
                  <a:schemeClr val="tx1"/>
                </a:solidFill>
              </a:rPr>
              <a:t>si</a:t>
            </a:r>
            <a:r>
              <a:rPr lang="en-US" sz="2400" b="1" dirty="0" smtClean="0">
                <a:solidFill>
                  <a:schemeClr val="tx1"/>
                </a:solidFill>
              </a:rPr>
              <a:t> </a:t>
            </a:r>
            <a:r>
              <a:rPr lang="en-US" sz="2400" b="1" dirty="0" err="1">
                <a:solidFill>
                  <a:schemeClr val="tx1"/>
                </a:solidFill>
              </a:rPr>
              <a:t>probleme</a:t>
            </a:r>
            <a:r>
              <a:rPr lang="en-US" sz="2400" b="1" dirty="0">
                <a:solidFill>
                  <a:schemeClr val="tx1"/>
                </a:solidFill>
              </a:rPr>
              <a:t> e </a:t>
            </a:r>
            <a:r>
              <a:rPr lang="en-US" sz="2400" b="1" dirty="0" err="1">
                <a:solidFill>
                  <a:schemeClr val="tx1"/>
                </a:solidFill>
              </a:rPr>
              <a:t>shkelje</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normave</a:t>
            </a:r>
            <a:r>
              <a:rPr lang="en-US" sz="2400" b="1" dirty="0">
                <a:solidFill>
                  <a:schemeClr val="tx1"/>
                </a:solidFill>
              </a:rPr>
              <a:t> </a:t>
            </a:r>
            <a:r>
              <a:rPr lang="en-US" sz="2400" b="1" dirty="0" err="1">
                <a:solidFill>
                  <a:schemeClr val="tx1"/>
                </a:solidFill>
              </a:rPr>
              <a:t>tekniko-profesionale</a:t>
            </a:r>
            <a:r>
              <a:rPr lang="en-US" sz="2400" b="1" dirty="0">
                <a:solidFill>
                  <a:schemeClr val="tx1"/>
                </a:solidFill>
              </a:rPr>
              <a:t> e </a:t>
            </a:r>
            <a:r>
              <a:rPr lang="en-US" sz="2400" b="1" dirty="0" err="1">
                <a:solidFill>
                  <a:schemeClr val="tx1"/>
                </a:solidFill>
              </a:rPr>
              <a:t>metodologjiketë</a:t>
            </a:r>
            <a:r>
              <a:rPr lang="en-US" sz="2400" b="1" dirty="0">
                <a:solidFill>
                  <a:schemeClr val="tx1"/>
                </a:solidFill>
              </a:rPr>
              <a:t> </a:t>
            </a:r>
            <a:r>
              <a:rPr lang="en-US" sz="2400" b="1" dirty="0" err="1">
                <a:solidFill>
                  <a:schemeClr val="tx1"/>
                </a:solidFill>
              </a:rPr>
              <a:t>punës</a:t>
            </a:r>
            <a:r>
              <a:rPr lang="en-US" sz="2400" b="1" dirty="0">
                <a:solidFill>
                  <a:schemeClr val="tx1"/>
                </a:solidFill>
              </a:rPr>
              <a:t> </a:t>
            </a:r>
            <a:r>
              <a:rPr lang="en-US" sz="2400" b="1" dirty="0" err="1">
                <a:solidFill>
                  <a:schemeClr val="tx1"/>
                </a:solidFill>
              </a:rPr>
              <a:t>arkivore</a:t>
            </a:r>
            <a:r>
              <a:rPr lang="en-US" sz="2400" b="1" dirty="0">
                <a:solidFill>
                  <a:schemeClr val="tx1"/>
                </a:solidFill>
              </a:rPr>
              <a:t> </a:t>
            </a:r>
            <a:r>
              <a:rPr lang="en-US" sz="2400" b="1" dirty="0" err="1">
                <a:solidFill>
                  <a:schemeClr val="tx1"/>
                </a:solidFill>
              </a:rPr>
              <a:t>nga</a:t>
            </a:r>
            <a:r>
              <a:rPr lang="en-US" sz="2400" b="1" dirty="0">
                <a:solidFill>
                  <a:schemeClr val="tx1"/>
                </a:solidFill>
              </a:rPr>
              <a:t> </a:t>
            </a:r>
            <a:r>
              <a:rPr lang="en-US" sz="2400" b="1" dirty="0" err="1" smtClean="0">
                <a:solidFill>
                  <a:schemeClr val="tx1"/>
                </a:solidFill>
              </a:rPr>
              <a:t>Sekretarit</a:t>
            </a:r>
            <a:r>
              <a:rPr lang="en-US" sz="2400" b="1" dirty="0" smtClean="0">
                <a:solidFill>
                  <a:schemeClr val="tx1"/>
                </a:solidFill>
              </a:rPr>
              <a:t> </a:t>
            </a:r>
            <a:r>
              <a:rPr lang="en-US" sz="2400" b="1" dirty="0" err="1">
                <a:solidFill>
                  <a:schemeClr val="tx1"/>
                </a:solidFill>
              </a:rPr>
              <a:t>gjyqësore</a:t>
            </a:r>
            <a:r>
              <a:rPr lang="en-US" sz="2400" b="1" dirty="0">
                <a:solidFill>
                  <a:schemeClr val="tx1"/>
                </a:solidFill>
              </a:rPr>
              <a:t> </a:t>
            </a:r>
            <a:r>
              <a:rPr lang="en-US" sz="2400" b="1" dirty="0" err="1">
                <a:solidFill>
                  <a:schemeClr val="tx1"/>
                </a:solidFill>
              </a:rPr>
              <a:t>dhe</a:t>
            </a:r>
            <a:r>
              <a:rPr lang="en-US" sz="2400" b="1" dirty="0">
                <a:solidFill>
                  <a:schemeClr val="tx1"/>
                </a:solidFill>
              </a:rPr>
              <a:t> </a:t>
            </a:r>
            <a:r>
              <a:rPr lang="en-US" sz="2400" b="1" dirty="0" err="1">
                <a:solidFill>
                  <a:schemeClr val="tx1"/>
                </a:solidFill>
              </a:rPr>
              <a:t>arkivistet</a:t>
            </a:r>
            <a:r>
              <a:rPr lang="en-US" sz="2400" b="1" dirty="0">
                <a:solidFill>
                  <a:schemeClr val="tx1"/>
                </a:solidFill>
              </a:rPr>
              <a:t> e </a:t>
            </a:r>
            <a:r>
              <a:rPr lang="en-US" sz="2400" b="1" dirty="0" err="1" smtClean="0">
                <a:solidFill>
                  <a:schemeClr val="tx1"/>
                </a:solidFill>
              </a:rPr>
              <a:t>gjykatave</a:t>
            </a:r>
            <a:r>
              <a:rPr lang="en-US" sz="2400" b="1" dirty="0" smtClean="0">
                <a:solidFill>
                  <a:schemeClr val="tx1"/>
                </a:solidFill>
              </a:rPr>
              <a:t> </a:t>
            </a:r>
            <a:r>
              <a:rPr lang="en-US" sz="2400" b="1" dirty="0" err="1">
                <a:solidFill>
                  <a:schemeClr val="tx1"/>
                </a:solidFill>
              </a:rPr>
              <a:t>qysh</a:t>
            </a:r>
            <a:r>
              <a:rPr lang="en-US" sz="2400" b="1" dirty="0">
                <a:solidFill>
                  <a:schemeClr val="tx1"/>
                </a:solidFill>
              </a:rPr>
              <a:t> </a:t>
            </a:r>
            <a:r>
              <a:rPr lang="en-US" sz="2400" b="1" dirty="0" err="1">
                <a:solidFill>
                  <a:schemeClr val="tx1"/>
                </a:solidFill>
              </a:rPr>
              <a:t>në</a:t>
            </a:r>
            <a:r>
              <a:rPr lang="en-US" sz="2400" b="1" dirty="0">
                <a:solidFill>
                  <a:schemeClr val="tx1"/>
                </a:solidFill>
              </a:rPr>
              <a:t> </a:t>
            </a:r>
            <a:r>
              <a:rPr lang="en-US" sz="2400" b="1" dirty="0" err="1">
                <a:solidFill>
                  <a:schemeClr val="tx1"/>
                </a:solidFill>
              </a:rPr>
              <a:t>momentin</a:t>
            </a:r>
            <a:r>
              <a:rPr lang="en-US" sz="2400" b="1" dirty="0">
                <a:solidFill>
                  <a:schemeClr val="tx1"/>
                </a:solidFill>
              </a:rPr>
              <a:t> e </a:t>
            </a:r>
            <a:r>
              <a:rPr lang="en-US" sz="2400" b="1" dirty="0" err="1">
                <a:solidFill>
                  <a:schemeClr val="tx1"/>
                </a:solidFill>
              </a:rPr>
              <a:t>formimit</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njësisë</a:t>
            </a:r>
            <a:r>
              <a:rPr lang="en-US" sz="2400" b="1" dirty="0">
                <a:solidFill>
                  <a:schemeClr val="tx1"/>
                </a:solidFill>
              </a:rPr>
              <a:t> </a:t>
            </a:r>
            <a:r>
              <a:rPr lang="en-US" sz="2400" b="1" dirty="0" err="1">
                <a:solidFill>
                  <a:schemeClr val="tx1"/>
                </a:solidFill>
              </a:rPr>
              <a:t>së</a:t>
            </a:r>
            <a:r>
              <a:rPr lang="en-US" sz="2400" b="1" dirty="0">
                <a:solidFill>
                  <a:schemeClr val="tx1"/>
                </a:solidFill>
              </a:rPr>
              <a:t> </a:t>
            </a:r>
            <a:r>
              <a:rPr lang="en-US" sz="2400" b="1" dirty="0" err="1">
                <a:solidFill>
                  <a:schemeClr val="tx1"/>
                </a:solidFill>
              </a:rPr>
              <a:t>ruajtjes</a:t>
            </a:r>
            <a:r>
              <a:rPr lang="en-US" sz="2400" b="1" dirty="0">
                <a:solidFill>
                  <a:schemeClr val="tx1"/>
                </a:solidFill>
              </a:rPr>
              <a:t> </a:t>
            </a:r>
            <a:r>
              <a:rPr lang="en-US" sz="2400" b="1" dirty="0" err="1">
                <a:solidFill>
                  <a:schemeClr val="tx1"/>
                </a:solidFill>
              </a:rPr>
              <a:t>prej</a:t>
            </a:r>
            <a:r>
              <a:rPr lang="en-US" sz="2400" b="1" dirty="0">
                <a:solidFill>
                  <a:schemeClr val="tx1"/>
                </a:solidFill>
              </a:rPr>
              <a:t> </a:t>
            </a:r>
            <a:r>
              <a:rPr lang="en-US" sz="2400" b="1" dirty="0" err="1">
                <a:solidFill>
                  <a:schemeClr val="tx1"/>
                </a:solidFill>
              </a:rPr>
              <a:t>tyre,në</a:t>
            </a:r>
            <a:r>
              <a:rPr lang="en-US" sz="2400" b="1" dirty="0">
                <a:solidFill>
                  <a:schemeClr val="tx1"/>
                </a:solidFill>
              </a:rPr>
              <a:t> </a:t>
            </a:r>
            <a:r>
              <a:rPr lang="en-US" sz="2400" b="1" dirty="0" err="1">
                <a:solidFill>
                  <a:schemeClr val="tx1"/>
                </a:solidFill>
              </a:rPr>
              <a:t>mënyrë</a:t>
            </a:r>
            <a:r>
              <a:rPr lang="en-US" sz="2400" b="1" dirty="0">
                <a:solidFill>
                  <a:schemeClr val="tx1"/>
                </a:solidFill>
              </a:rPr>
              <a:t> </a:t>
            </a:r>
            <a:r>
              <a:rPr lang="en-US" sz="2400" b="1" dirty="0" err="1">
                <a:solidFill>
                  <a:schemeClr val="tx1"/>
                </a:solidFill>
              </a:rPr>
              <a:t>që</a:t>
            </a:r>
            <a:r>
              <a:rPr lang="en-US" sz="2400" b="1" dirty="0">
                <a:solidFill>
                  <a:schemeClr val="tx1"/>
                </a:solidFill>
              </a:rPr>
              <a:t> </a:t>
            </a:r>
            <a:r>
              <a:rPr lang="en-US" sz="2400" b="1" dirty="0" err="1">
                <a:solidFill>
                  <a:schemeClr val="tx1"/>
                </a:solidFill>
              </a:rPr>
              <a:t>ato</a:t>
            </a:r>
            <a:r>
              <a:rPr lang="en-US" sz="2400" b="1" dirty="0">
                <a:solidFill>
                  <a:schemeClr val="tx1"/>
                </a:solidFill>
              </a:rPr>
              <a:t> </a:t>
            </a:r>
            <a:r>
              <a:rPr lang="en-US" sz="2400" b="1" dirty="0" err="1">
                <a:solidFill>
                  <a:schemeClr val="tx1"/>
                </a:solidFill>
              </a:rPr>
              <a:t>të</a:t>
            </a:r>
            <a:r>
              <a:rPr lang="en-US" sz="2400" b="1" dirty="0">
                <a:solidFill>
                  <a:schemeClr val="tx1"/>
                </a:solidFill>
              </a:rPr>
              <a:t> </a:t>
            </a:r>
            <a:r>
              <a:rPr lang="en-US" sz="2400" b="1" dirty="0" err="1">
                <a:solidFill>
                  <a:schemeClr val="tx1"/>
                </a:solidFill>
              </a:rPr>
              <a:t>mos</a:t>
            </a:r>
            <a:r>
              <a:rPr lang="en-US" sz="2400" b="1" dirty="0">
                <a:solidFill>
                  <a:schemeClr val="tx1"/>
                </a:solidFill>
              </a:rPr>
              <a:t> </a:t>
            </a:r>
            <a:r>
              <a:rPr lang="en-US" sz="2400" b="1" dirty="0" err="1">
                <a:solidFill>
                  <a:schemeClr val="tx1"/>
                </a:solidFill>
              </a:rPr>
              <a:t>përseriten</a:t>
            </a:r>
            <a:r>
              <a:rPr lang="en-US" sz="2400" b="1" dirty="0">
                <a:solidFill>
                  <a:schemeClr val="tx1"/>
                </a:solidFill>
              </a:rPr>
              <a:t> </a:t>
            </a:r>
            <a:r>
              <a:rPr lang="en-US" sz="2400" b="1" dirty="0" err="1">
                <a:solidFill>
                  <a:schemeClr val="tx1"/>
                </a:solidFill>
              </a:rPr>
              <a:t>më</a:t>
            </a:r>
            <a:r>
              <a:rPr lang="en-US" sz="2400" b="1" dirty="0">
                <a:solidFill>
                  <a:schemeClr val="tx1"/>
                </a:solidFill>
              </a:rPr>
              <a:t>.</a:t>
            </a:r>
          </a:p>
          <a:p>
            <a:pPr lvl="0">
              <a:buFont typeface="Wingdings" pitchFamily="2" charset="2"/>
              <a:buChar char="v"/>
            </a:pPr>
            <a:r>
              <a:rPr lang="en-US" sz="2400" b="1" dirty="0" err="1">
                <a:solidFill>
                  <a:schemeClr val="accent1">
                    <a:lumMod val="60000"/>
                    <a:lumOff val="40000"/>
                  </a:schemeClr>
                </a:solidFill>
              </a:rPr>
              <a:t>Raporti</a:t>
            </a:r>
            <a:r>
              <a:rPr lang="en-US" sz="2400" b="1" dirty="0">
                <a:solidFill>
                  <a:schemeClr val="accent1">
                    <a:lumMod val="60000"/>
                    <a:lumOff val="40000"/>
                  </a:schemeClr>
                </a:solidFill>
              </a:rPr>
              <a:t> </a:t>
            </a:r>
            <a:r>
              <a:rPr lang="en-US" sz="2400" b="1" dirty="0" err="1">
                <a:solidFill>
                  <a:schemeClr val="accent1">
                    <a:lumMod val="60000"/>
                    <a:lumOff val="40000"/>
                  </a:schemeClr>
                </a:solidFill>
              </a:rPr>
              <a:t>i</a:t>
            </a:r>
            <a:r>
              <a:rPr lang="en-US" sz="2400" b="1" dirty="0">
                <a:solidFill>
                  <a:schemeClr val="accent1">
                    <a:lumMod val="60000"/>
                    <a:lumOff val="40000"/>
                  </a:schemeClr>
                </a:solidFill>
              </a:rPr>
              <a:t> </a:t>
            </a:r>
            <a:r>
              <a:rPr lang="en-US" sz="2400" b="1" dirty="0" err="1">
                <a:solidFill>
                  <a:schemeClr val="accent1">
                    <a:lumMod val="60000"/>
                    <a:lumOff val="40000"/>
                  </a:schemeClr>
                </a:solidFill>
              </a:rPr>
              <a:t>punës</a:t>
            </a:r>
            <a:r>
              <a:rPr lang="en-US" sz="2400" b="1" dirty="0">
                <a:solidFill>
                  <a:schemeClr val="accent1">
                    <a:lumMod val="60000"/>
                    <a:lumOff val="40000"/>
                  </a:schemeClr>
                </a:solidFill>
              </a:rPr>
              <a:t> </a:t>
            </a:r>
            <a:r>
              <a:rPr lang="en-US" sz="2400" b="1" dirty="0" err="1">
                <a:solidFill>
                  <a:schemeClr val="accent1">
                    <a:lumMod val="60000"/>
                    <a:lumOff val="40000"/>
                  </a:schemeClr>
                </a:solidFill>
              </a:rPr>
              <a:t>arkivore</a:t>
            </a:r>
            <a:r>
              <a:rPr lang="en-US" sz="2400" b="1" dirty="0">
                <a:solidFill>
                  <a:schemeClr val="accent1">
                    <a:lumMod val="60000"/>
                    <a:lumOff val="40000"/>
                  </a:schemeClr>
                </a:solidFill>
              </a:rPr>
              <a:t> </a:t>
            </a:r>
            <a:r>
              <a:rPr lang="en-US" sz="2400" b="1" dirty="0" err="1">
                <a:solidFill>
                  <a:schemeClr val="accent1">
                    <a:lumMod val="60000"/>
                    <a:lumOff val="40000"/>
                  </a:schemeClr>
                </a:solidFill>
              </a:rPr>
              <a:t>është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një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tregues</a:t>
            </a:r>
            <a:r>
              <a:rPr lang="en-US" sz="2400" b="1" dirty="0">
                <a:solidFill>
                  <a:schemeClr val="accent1">
                    <a:lumMod val="60000"/>
                    <a:lumOff val="40000"/>
                  </a:schemeClr>
                </a:solidFill>
              </a:rPr>
              <a:t> </a:t>
            </a:r>
            <a:r>
              <a:rPr lang="en-US" sz="2400" b="1" dirty="0" err="1">
                <a:solidFill>
                  <a:schemeClr val="accent1">
                    <a:lumMod val="60000"/>
                    <a:lumOff val="40000"/>
                  </a:schemeClr>
                </a:solidFill>
              </a:rPr>
              <a:t>i</a:t>
            </a:r>
            <a:r>
              <a:rPr lang="en-US" sz="2400" b="1" dirty="0">
                <a:solidFill>
                  <a:schemeClr val="accent1">
                    <a:lumMod val="60000"/>
                    <a:lumOff val="40000"/>
                  </a:schemeClr>
                </a:solidFill>
              </a:rPr>
              <a:t> </a:t>
            </a:r>
            <a:r>
              <a:rPr lang="en-US" sz="2400" b="1" dirty="0" err="1">
                <a:solidFill>
                  <a:schemeClr val="accent1">
                    <a:lumMod val="60000"/>
                    <a:lumOff val="40000"/>
                  </a:schemeClr>
                </a:solidFill>
              </a:rPr>
              <a:t>qartë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dhe</a:t>
            </a:r>
            <a:r>
              <a:rPr lang="en-US" sz="2400" b="1" dirty="0">
                <a:solidFill>
                  <a:schemeClr val="accent1">
                    <a:lumMod val="60000"/>
                    <a:lumOff val="40000"/>
                  </a:schemeClr>
                </a:solidFill>
              </a:rPr>
              <a:t> </a:t>
            </a:r>
            <a:r>
              <a:rPr lang="en-US" sz="2400" b="1" dirty="0" err="1">
                <a:solidFill>
                  <a:schemeClr val="accent1">
                    <a:lumMod val="60000"/>
                    <a:lumOff val="40000"/>
                  </a:schemeClr>
                </a:solidFill>
              </a:rPr>
              <a:t>një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orjentim</a:t>
            </a:r>
            <a:r>
              <a:rPr lang="en-US" sz="2400" b="1" dirty="0">
                <a:solidFill>
                  <a:schemeClr val="accent1">
                    <a:lumMod val="60000"/>
                    <a:lumOff val="40000"/>
                  </a:schemeClr>
                </a:solidFill>
              </a:rPr>
              <a:t> </a:t>
            </a:r>
            <a:r>
              <a:rPr lang="en-US" sz="2400" b="1" dirty="0" err="1">
                <a:solidFill>
                  <a:schemeClr val="accent1">
                    <a:lumMod val="60000"/>
                    <a:lumOff val="40000"/>
                  </a:schemeClr>
                </a:solidFill>
              </a:rPr>
              <a:t>për</a:t>
            </a:r>
            <a:r>
              <a:rPr lang="en-US" sz="2400" b="1" dirty="0">
                <a:solidFill>
                  <a:schemeClr val="accent1">
                    <a:lumMod val="60000"/>
                    <a:lumOff val="40000"/>
                  </a:schemeClr>
                </a:solidFill>
              </a:rPr>
              <a:t> </a:t>
            </a:r>
            <a:r>
              <a:rPr lang="en-US" sz="2400" b="1" dirty="0" err="1">
                <a:solidFill>
                  <a:schemeClr val="accent1">
                    <a:lumMod val="60000"/>
                    <a:lumOff val="40000"/>
                  </a:schemeClr>
                </a:solidFill>
              </a:rPr>
              <a:t>planizimin</a:t>
            </a:r>
            <a:r>
              <a:rPr lang="en-US" sz="2400" b="1" dirty="0">
                <a:solidFill>
                  <a:schemeClr val="accent1">
                    <a:lumMod val="60000"/>
                    <a:lumOff val="40000"/>
                  </a:schemeClr>
                </a:solidFill>
              </a:rPr>
              <a:t> e </a:t>
            </a:r>
            <a:r>
              <a:rPr lang="en-US" sz="2400" b="1" dirty="0" err="1">
                <a:solidFill>
                  <a:schemeClr val="accent1">
                    <a:lumMod val="60000"/>
                    <a:lumOff val="40000"/>
                  </a:schemeClr>
                </a:solidFill>
              </a:rPr>
              <a:t>çështjeve</a:t>
            </a:r>
            <a:r>
              <a:rPr lang="en-US" sz="2400" b="1" dirty="0">
                <a:solidFill>
                  <a:schemeClr val="accent1">
                    <a:lumMod val="60000"/>
                    <a:lumOff val="40000"/>
                  </a:schemeClr>
                </a:solidFill>
              </a:rPr>
              <a:t> </a:t>
            </a:r>
            <a:r>
              <a:rPr lang="en-US" sz="2400" b="1" dirty="0" err="1">
                <a:solidFill>
                  <a:schemeClr val="accent1">
                    <a:lumMod val="60000"/>
                    <a:lumOff val="40000"/>
                  </a:schemeClr>
                </a:solidFill>
              </a:rPr>
              <a:t>gjatë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kontrollit</a:t>
            </a:r>
            <a:r>
              <a:rPr lang="en-US" sz="2400" b="1" dirty="0">
                <a:solidFill>
                  <a:schemeClr val="accent1">
                    <a:lumMod val="60000"/>
                    <a:lumOff val="40000"/>
                  </a:schemeClr>
                </a:solidFill>
              </a:rPr>
              <a:t> e </a:t>
            </a:r>
            <a:r>
              <a:rPr lang="en-US" sz="2400" b="1" dirty="0" err="1">
                <a:solidFill>
                  <a:schemeClr val="accent1">
                    <a:lumMod val="60000"/>
                    <a:lumOff val="40000"/>
                  </a:schemeClr>
                </a:solidFill>
              </a:rPr>
              <a:t>inspektimit</a:t>
            </a:r>
            <a:r>
              <a:rPr lang="en-US" sz="2400" b="1" dirty="0">
                <a:solidFill>
                  <a:schemeClr val="accent1">
                    <a:lumMod val="60000"/>
                    <a:lumOff val="40000"/>
                  </a:schemeClr>
                </a:solidFill>
              </a:rPr>
              <a:t> </a:t>
            </a:r>
            <a:r>
              <a:rPr lang="en-US" sz="2400" b="1" dirty="0" err="1">
                <a:solidFill>
                  <a:schemeClr val="accent1">
                    <a:lumMod val="60000"/>
                    <a:lumOff val="40000"/>
                  </a:schemeClr>
                </a:solidFill>
              </a:rPr>
              <a:t>në</a:t>
            </a:r>
            <a:r>
              <a:rPr lang="en-US" sz="2400" b="1" dirty="0">
                <a:solidFill>
                  <a:schemeClr val="accent1">
                    <a:lumMod val="60000"/>
                    <a:lumOff val="40000"/>
                  </a:schemeClr>
                </a:solidFill>
              </a:rPr>
              <a:t> </a:t>
            </a:r>
            <a:r>
              <a:rPr lang="en-US" sz="2400" b="1" dirty="0" err="1">
                <a:solidFill>
                  <a:schemeClr val="accent1">
                    <a:lumMod val="60000"/>
                    <a:lumOff val="40000"/>
                  </a:schemeClr>
                </a:solidFill>
              </a:rPr>
              <a:t>arkivat</a:t>
            </a:r>
            <a:r>
              <a:rPr lang="en-US" sz="2400" b="1" dirty="0">
                <a:solidFill>
                  <a:schemeClr val="accent1">
                    <a:lumMod val="60000"/>
                    <a:lumOff val="40000"/>
                  </a:schemeClr>
                </a:solidFill>
              </a:rPr>
              <a:t> e </a:t>
            </a:r>
            <a:r>
              <a:rPr lang="en-US" sz="2400" b="1" dirty="0" err="1">
                <a:solidFill>
                  <a:schemeClr val="accent1">
                    <a:lumMod val="60000"/>
                    <a:lumOff val="40000"/>
                  </a:schemeClr>
                </a:solidFill>
              </a:rPr>
              <a:t>sistemit</a:t>
            </a:r>
            <a:r>
              <a:rPr lang="en-US" sz="2400" b="1" dirty="0">
                <a:solidFill>
                  <a:schemeClr val="accent1">
                    <a:lumMod val="60000"/>
                    <a:lumOff val="40000"/>
                  </a:schemeClr>
                </a:solidFill>
              </a:rPr>
              <a:t> </a:t>
            </a:r>
            <a:r>
              <a:rPr lang="en-US" sz="2400" b="1" dirty="0" err="1">
                <a:solidFill>
                  <a:schemeClr val="accent1">
                    <a:lumMod val="60000"/>
                    <a:lumOff val="40000"/>
                  </a:schemeClr>
                </a:solidFill>
              </a:rPr>
              <a:t>gjyqësor</a:t>
            </a:r>
            <a:r>
              <a:rPr lang="en-US" sz="2400" b="1" dirty="0">
                <a:solidFill>
                  <a:schemeClr val="accent1">
                    <a:lumMod val="60000"/>
                    <a:lumOff val="40000"/>
                  </a:schemeClr>
                </a:solidFill>
              </a:rPr>
              <a:t>.</a:t>
            </a:r>
          </a:p>
          <a:p>
            <a:pPr algn="ctr"/>
            <a:endParaRPr lang="en-US" dirty="0"/>
          </a:p>
        </p:txBody>
      </p:sp>
    </p:spTree>
    <p:extLst>
      <p:ext uri="{BB962C8B-B14F-4D97-AF65-F5344CB8AC3E}">
        <p14:creationId xmlns:p14="http://schemas.microsoft.com/office/powerpoint/2010/main" val="375628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26327" y="498764"/>
            <a:ext cx="7564582" cy="855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Dosja</a:t>
            </a:r>
            <a:r>
              <a:rPr lang="en-US" sz="2800" b="1" dirty="0"/>
              <a:t> e </a:t>
            </a:r>
            <a:r>
              <a:rPr lang="en-US" sz="2800" b="1" dirty="0" err="1"/>
              <a:t>fondit</a:t>
            </a:r>
            <a:endParaRPr lang="en-US" sz="2800" dirty="0"/>
          </a:p>
        </p:txBody>
      </p:sp>
      <p:sp>
        <p:nvSpPr>
          <p:cNvPr id="3" name="Rounded Rectangle 2"/>
          <p:cNvSpPr/>
          <p:nvPr/>
        </p:nvSpPr>
        <p:spPr>
          <a:xfrm>
            <a:off x="1721922" y="1828800"/>
            <a:ext cx="9987147" cy="29925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t>ARKIVISTI </a:t>
            </a:r>
            <a:r>
              <a:rPr lang="en-US" sz="2400" b="1" u="sng" dirty="0" err="1"/>
              <a:t>që</a:t>
            </a:r>
            <a:r>
              <a:rPr lang="en-US" sz="2400" b="1" u="sng" dirty="0"/>
              <a:t> </a:t>
            </a:r>
            <a:r>
              <a:rPr lang="en-US" sz="2400" b="1" u="sng" dirty="0" err="1"/>
              <a:t>bën</a:t>
            </a:r>
            <a:r>
              <a:rPr lang="en-US" sz="2400" b="1" u="sng" dirty="0"/>
              <a:t>  </a:t>
            </a:r>
            <a:r>
              <a:rPr lang="en-US" sz="2400" b="1" u="sng" dirty="0" err="1"/>
              <a:t>përpunimin</a:t>
            </a:r>
            <a:r>
              <a:rPr lang="en-US" sz="2400" b="1" u="sng" dirty="0"/>
              <a:t> e </a:t>
            </a:r>
            <a:r>
              <a:rPr lang="en-US" sz="2400" b="1" u="sng" dirty="0" err="1"/>
              <a:t>dokumenteve</a:t>
            </a:r>
            <a:r>
              <a:rPr lang="en-US" sz="2400" b="1" u="sng" dirty="0"/>
              <a:t> </a:t>
            </a:r>
            <a:r>
              <a:rPr lang="en-US" sz="2400" b="1" u="sng" dirty="0" err="1"/>
              <a:t>arkivore</a:t>
            </a:r>
            <a:r>
              <a:rPr lang="en-US" sz="2400" b="1" u="sng" dirty="0"/>
              <a:t>,</a:t>
            </a:r>
            <a:r>
              <a:rPr lang="en-US" sz="2400" b="1" dirty="0"/>
              <a:t> </a:t>
            </a:r>
            <a:r>
              <a:rPr lang="en-US" sz="2400" b="1" dirty="0" err="1"/>
              <a:t>bazuar</a:t>
            </a:r>
            <a:r>
              <a:rPr lang="en-US" sz="2400" b="1" dirty="0"/>
              <a:t> </a:t>
            </a:r>
            <a:r>
              <a:rPr lang="en-US" sz="2400" b="1" dirty="0" err="1"/>
              <a:t>në</a:t>
            </a:r>
            <a:r>
              <a:rPr lang="en-US" sz="2400" b="1" dirty="0"/>
              <a:t> </a:t>
            </a:r>
            <a:r>
              <a:rPr lang="en-US" sz="2400" b="1" dirty="0" err="1"/>
              <a:t>nenin</a:t>
            </a:r>
            <a:r>
              <a:rPr lang="en-US" sz="2400" b="1" dirty="0"/>
              <a:t> 31paragrafi,2 </a:t>
            </a:r>
            <a:r>
              <a:rPr lang="en-US" sz="2400" b="1" dirty="0" err="1"/>
              <a:t>dhe</a:t>
            </a:r>
            <a:r>
              <a:rPr lang="en-US" sz="2400" b="1" dirty="0"/>
              <a:t> 3 </a:t>
            </a:r>
            <a:r>
              <a:rPr lang="en-US" sz="2400" b="1" dirty="0" err="1"/>
              <a:t>i</a:t>
            </a:r>
            <a:r>
              <a:rPr lang="en-US" sz="2400" b="1" dirty="0"/>
              <a:t> </a:t>
            </a:r>
            <a:r>
              <a:rPr lang="en-US" sz="2400" b="1" dirty="0" err="1"/>
              <a:t>Normave</a:t>
            </a:r>
            <a:r>
              <a:rPr lang="en-US" sz="2400" b="1" dirty="0"/>
              <a:t> </a:t>
            </a:r>
            <a:r>
              <a:rPr lang="en-US" sz="2400" b="1" dirty="0" err="1"/>
              <a:t>tekniko-profesionale</a:t>
            </a:r>
            <a:r>
              <a:rPr lang="en-US" sz="2400" b="1" dirty="0"/>
              <a:t> e </a:t>
            </a:r>
            <a:r>
              <a:rPr lang="en-US" sz="2400" b="1" dirty="0" err="1"/>
              <a:t>metodologjike</a:t>
            </a:r>
            <a:r>
              <a:rPr lang="en-US" sz="2400" b="1" dirty="0"/>
              <a:t> </a:t>
            </a:r>
            <a:r>
              <a:rPr lang="en-US" sz="2400" b="1" dirty="0" err="1"/>
              <a:t>të</a:t>
            </a:r>
            <a:r>
              <a:rPr lang="en-US" sz="2400" b="1" dirty="0"/>
              <a:t> </a:t>
            </a:r>
            <a:r>
              <a:rPr lang="en-US" sz="2400" b="1" dirty="0" err="1"/>
              <a:t>shërbimit</a:t>
            </a:r>
            <a:r>
              <a:rPr lang="en-US" sz="2400" b="1" dirty="0"/>
              <a:t> </a:t>
            </a:r>
            <a:r>
              <a:rPr lang="en-US" sz="2400" b="1" dirty="0" err="1"/>
              <a:t>arkivor</a:t>
            </a:r>
            <a:r>
              <a:rPr lang="en-US" sz="2400" b="1" dirty="0"/>
              <a:t> </a:t>
            </a:r>
            <a:r>
              <a:rPr lang="en-US" sz="2400" b="1" dirty="0" err="1"/>
              <a:t>në</a:t>
            </a:r>
            <a:r>
              <a:rPr lang="en-US" sz="2400" b="1" dirty="0"/>
              <a:t> </a:t>
            </a:r>
            <a:r>
              <a:rPr lang="en-US" sz="2400" b="1" dirty="0" err="1"/>
              <a:t>Republikën</a:t>
            </a:r>
            <a:r>
              <a:rPr lang="en-US" sz="2400" b="1" dirty="0"/>
              <a:t> e </a:t>
            </a:r>
            <a:r>
              <a:rPr lang="en-US" sz="2400" b="1" dirty="0" err="1"/>
              <a:t>Shqipërisë,për</a:t>
            </a:r>
            <a:r>
              <a:rPr lang="en-US" sz="2400" b="1" dirty="0"/>
              <a:t> </a:t>
            </a:r>
            <a:r>
              <a:rPr lang="en-US" sz="2400" b="1" dirty="0" err="1"/>
              <a:t>çdo</a:t>
            </a:r>
            <a:r>
              <a:rPr lang="en-US" sz="2400" b="1" dirty="0"/>
              <a:t> fond hap </a:t>
            </a:r>
            <a:r>
              <a:rPr lang="en-US" sz="2400" b="1" dirty="0" err="1"/>
              <a:t>Dosjen</a:t>
            </a:r>
            <a:r>
              <a:rPr lang="en-US" sz="2400" b="1" dirty="0"/>
              <a:t> e </a:t>
            </a:r>
            <a:r>
              <a:rPr lang="en-US" sz="2400" b="1" dirty="0" err="1"/>
              <a:t>fondit</a:t>
            </a:r>
            <a:r>
              <a:rPr lang="en-US" sz="2400" b="1" dirty="0"/>
              <a:t> e </a:t>
            </a:r>
            <a:r>
              <a:rPr lang="en-US" sz="2400" b="1" dirty="0" err="1"/>
              <a:t>cila</a:t>
            </a:r>
            <a:r>
              <a:rPr lang="en-US" sz="2400" b="1" dirty="0"/>
              <a:t> </a:t>
            </a:r>
            <a:r>
              <a:rPr lang="en-US" sz="2400" b="1" dirty="0" err="1"/>
              <a:t>qëndron</a:t>
            </a:r>
            <a:r>
              <a:rPr lang="en-US" sz="2400" b="1" dirty="0"/>
              <a:t> </a:t>
            </a:r>
            <a:r>
              <a:rPr lang="en-US" sz="2400" b="1" dirty="0" err="1"/>
              <a:t>në</a:t>
            </a:r>
            <a:r>
              <a:rPr lang="en-US" sz="2400" b="1" dirty="0"/>
              <a:t> fund </a:t>
            </a:r>
            <a:r>
              <a:rPr lang="en-US" sz="2400" b="1" dirty="0" err="1"/>
              <a:t>të</a:t>
            </a:r>
            <a:r>
              <a:rPr lang="en-US" sz="2400" b="1" dirty="0"/>
              <a:t> </a:t>
            </a:r>
            <a:r>
              <a:rPr lang="en-US" sz="2400" b="1" dirty="0" err="1"/>
              <a:t>fondit</a:t>
            </a:r>
            <a:r>
              <a:rPr lang="en-US" sz="2400" b="1" dirty="0"/>
              <a:t> </a:t>
            </a:r>
            <a:r>
              <a:rPr lang="en-US" sz="2400" b="1" dirty="0" err="1"/>
              <a:t>dhe</a:t>
            </a:r>
            <a:r>
              <a:rPr lang="en-US" sz="2400" b="1" dirty="0"/>
              <a:t> </a:t>
            </a:r>
            <a:r>
              <a:rPr lang="en-US" sz="2400" b="1" dirty="0" err="1"/>
              <a:t>ruhet</a:t>
            </a:r>
            <a:r>
              <a:rPr lang="en-US" sz="2400" b="1" dirty="0"/>
              <a:t> </a:t>
            </a:r>
            <a:r>
              <a:rPr lang="en-US" sz="2400" b="1" dirty="0" err="1"/>
              <a:t>përgjithmonë</a:t>
            </a:r>
            <a:r>
              <a:rPr lang="en-US" sz="2400" b="1" dirty="0"/>
              <a:t>(RHK )</a:t>
            </a:r>
            <a:endParaRPr lang="en-US" b="1" dirty="0"/>
          </a:p>
          <a:p>
            <a:endParaRPr lang="en-US" dirty="0"/>
          </a:p>
        </p:txBody>
      </p:sp>
    </p:spTree>
    <p:extLst>
      <p:ext uri="{BB962C8B-B14F-4D97-AF65-F5344CB8AC3E}">
        <p14:creationId xmlns:p14="http://schemas.microsoft.com/office/powerpoint/2010/main" val="260751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06930" y="225631"/>
            <a:ext cx="8098971" cy="760021"/>
          </a:xfrm>
          <a:prstGeom prst="ellipse">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a:cs typeface="Times New Roman"/>
              </a:rPr>
              <a:t>Ҫfar</a:t>
            </a:r>
            <a:r>
              <a:rPr lang="en-US" sz="2000" b="1" dirty="0">
                <a:latin typeface="Times New Roman"/>
                <a:cs typeface="Times New Roman"/>
              </a:rPr>
              <a:t> </a:t>
            </a:r>
            <a:r>
              <a:rPr lang="en-US" sz="2000" b="1" dirty="0" err="1">
                <a:latin typeface="Times New Roman"/>
                <a:cs typeface="Times New Roman"/>
              </a:rPr>
              <a:t>përmban</a:t>
            </a:r>
            <a:r>
              <a:rPr lang="en-US" sz="2000" b="1" dirty="0">
                <a:latin typeface="Times New Roman"/>
                <a:cs typeface="Times New Roman"/>
              </a:rPr>
              <a:t> </a:t>
            </a:r>
            <a:r>
              <a:rPr lang="en-US" sz="2000" b="1" dirty="0" err="1">
                <a:latin typeface="Times New Roman"/>
                <a:cs typeface="Times New Roman"/>
              </a:rPr>
              <a:t>dosja</a:t>
            </a:r>
            <a:r>
              <a:rPr lang="en-US" sz="2000" b="1" dirty="0">
                <a:latin typeface="Times New Roman"/>
                <a:cs typeface="Times New Roman"/>
              </a:rPr>
              <a:t> e </a:t>
            </a:r>
            <a:r>
              <a:rPr lang="en-US" sz="2000" b="1" dirty="0" err="1">
                <a:latin typeface="Times New Roman"/>
                <a:cs typeface="Times New Roman"/>
              </a:rPr>
              <a:t>fondit</a:t>
            </a:r>
            <a:r>
              <a:rPr lang="en-US" sz="2000" b="1" dirty="0">
                <a:latin typeface="Times New Roman"/>
                <a:cs typeface="Times New Roman"/>
              </a:rPr>
              <a:t>?</a:t>
            </a:r>
            <a:endParaRPr lang="en-US" sz="2000" b="1" dirty="0"/>
          </a:p>
        </p:txBody>
      </p:sp>
      <p:sp>
        <p:nvSpPr>
          <p:cNvPr id="3" name="Rounded Rectangle 2"/>
          <p:cNvSpPr/>
          <p:nvPr/>
        </p:nvSpPr>
        <p:spPr>
          <a:xfrm>
            <a:off x="843149" y="1116282"/>
            <a:ext cx="11162804" cy="5450774"/>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u="sng" dirty="0"/>
          </a:p>
          <a:p>
            <a:pPr lvl="0"/>
            <a:endParaRPr lang="en-US" b="1" u="sng" dirty="0"/>
          </a:p>
          <a:p>
            <a:pPr lvl="0"/>
            <a:endParaRPr lang="en-US" b="1" u="sng" dirty="0"/>
          </a:p>
          <a:p>
            <a:pPr lvl="0"/>
            <a:r>
              <a:rPr lang="en-US" b="1" u="sng" dirty="0">
                <a:solidFill>
                  <a:srgbClr val="212121"/>
                </a:solidFill>
              </a:rPr>
              <a:t>DOSJA E FONDIT PËRMBAN DOKUMENTET E MËPOSHTËME:</a:t>
            </a:r>
            <a:endParaRPr lang="en-US" dirty="0">
              <a:solidFill>
                <a:srgbClr val="212121"/>
              </a:solidFill>
            </a:endParaRPr>
          </a:p>
          <a:p>
            <a:pPr marL="342900" lvl="0" indent="-342900"/>
            <a:r>
              <a:rPr lang="en-US" dirty="0">
                <a:solidFill>
                  <a:srgbClr val="212121"/>
                </a:solidFill>
              </a:rPr>
              <a:t>1.Historiku </a:t>
            </a:r>
            <a:r>
              <a:rPr lang="en-US" dirty="0" err="1">
                <a:solidFill>
                  <a:srgbClr val="212121"/>
                </a:solidFill>
              </a:rPr>
              <a:t>i</a:t>
            </a:r>
            <a:r>
              <a:rPr lang="en-US" dirty="0">
                <a:solidFill>
                  <a:srgbClr val="212121"/>
                </a:solidFill>
              </a:rPr>
              <a:t> </a:t>
            </a:r>
            <a:r>
              <a:rPr lang="en-US" dirty="0" err="1">
                <a:solidFill>
                  <a:srgbClr val="212121"/>
                </a:solidFill>
              </a:rPr>
              <a:t>fondkrijuesit</a:t>
            </a:r>
            <a:r>
              <a:rPr lang="en-US" dirty="0">
                <a:solidFill>
                  <a:srgbClr val="212121"/>
                </a:solidFill>
              </a:rPr>
              <a:t> </a:t>
            </a:r>
            <a:r>
              <a:rPr lang="en-US" dirty="0" err="1">
                <a:solidFill>
                  <a:srgbClr val="212121"/>
                </a:solidFill>
              </a:rPr>
              <a:t>dhe</a:t>
            </a:r>
            <a:r>
              <a:rPr lang="en-US" dirty="0">
                <a:solidFill>
                  <a:srgbClr val="212121"/>
                </a:solidFill>
              </a:rPr>
              <a:t> </a:t>
            </a:r>
            <a:r>
              <a:rPr lang="en-US" dirty="0" err="1">
                <a:solidFill>
                  <a:srgbClr val="212121"/>
                </a:solidFill>
              </a:rPr>
              <a:t>i</a:t>
            </a:r>
            <a:r>
              <a:rPr lang="en-US" dirty="0">
                <a:solidFill>
                  <a:srgbClr val="212121"/>
                </a:solidFill>
              </a:rPr>
              <a:t> </a:t>
            </a:r>
            <a:r>
              <a:rPr lang="en-US" dirty="0" err="1">
                <a:solidFill>
                  <a:srgbClr val="212121"/>
                </a:solidFill>
              </a:rPr>
              <a:t>fondit</a:t>
            </a:r>
            <a:r>
              <a:rPr lang="en-US" dirty="0">
                <a:solidFill>
                  <a:srgbClr val="212121"/>
                </a:solidFill>
              </a:rPr>
              <a:t> </a:t>
            </a:r>
            <a:r>
              <a:rPr lang="en-US" dirty="0" err="1">
                <a:solidFill>
                  <a:srgbClr val="212121"/>
                </a:solidFill>
              </a:rPr>
              <a:t>arkivor</a:t>
            </a:r>
            <a:r>
              <a:rPr lang="en-US" dirty="0">
                <a:solidFill>
                  <a:srgbClr val="212121"/>
                </a:solidFill>
              </a:rPr>
              <a:t>.</a:t>
            </a:r>
          </a:p>
          <a:p>
            <a:pPr lvl="0"/>
            <a:r>
              <a:rPr lang="en-US" dirty="0">
                <a:solidFill>
                  <a:srgbClr val="212121"/>
                </a:solidFill>
              </a:rPr>
              <a:t>2.Udhëzimi </a:t>
            </a:r>
            <a:r>
              <a:rPr lang="en-US" dirty="0" err="1">
                <a:solidFill>
                  <a:srgbClr val="212121"/>
                </a:solidFill>
              </a:rPr>
              <a:t>metodik</a:t>
            </a:r>
            <a:r>
              <a:rPr lang="en-US" dirty="0">
                <a:solidFill>
                  <a:srgbClr val="212121"/>
                </a:solidFill>
              </a:rPr>
              <a:t> </a:t>
            </a:r>
            <a:r>
              <a:rPr lang="en-US" dirty="0" err="1">
                <a:solidFill>
                  <a:srgbClr val="212121"/>
                </a:solidFill>
              </a:rPr>
              <a:t>për</a:t>
            </a:r>
            <a:r>
              <a:rPr lang="en-US" dirty="0">
                <a:solidFill>
                  <a:srgbClr val="212121"/>
                </a:solidFill>
              </a:rPr>
              <a:t> </a:t>
            </a:r>
            <a:r>
              <a:rPr lang="en-US" dirty="0" err="1">
                <a:solidFill>
                  <a:srgbClr val="212121"/>
                </a:solidFill>
              </a:rPr>
              <a:t>përpunimin</a:t>
            </a:r>
            <a:r>
              <a:rPr lang="en-US" dirty="0">
                <a:solidFill>
                  <a:srgbClr val="212121"/>
                </a:solidFill>
              </a:rPr>
              <a:t> e </a:t>
            </a:r>
            <a:r>
              <a:rPr lang="en-US" dirty="0" err="1">
                <a:solidFill>
                  <a:srgbClr val="212121"/>
                </a:solidFill>
              </a:rPr>
              <a:t>fondit</a:t>
            </a:r>
            <a:r>
              <a:rPr lang="en-US" dirty="0">
                <a:solidFill>
                  <a:srgbClr val="212121"/>
                </a:solidFill>
              </a:rPr>
              <a:t>.</a:t>
            </a:r>
          </a:p>
          <a:p>
            <a:pPr lvl="0"/>
            <a:r>
              <a:rPr lang="en-US" dirty="0">
                <a:solidFill>
                  <a:srgbClr val="212121"/>
                </a:solidFill>
              </a:rPr>
              <a:t>3.Skema e </a:t>
            </a:r>
            <a:r>
              <a:rPr lang="en-US" dirty="0" err="1">
                <a:solidFill>
                  <a:srgbClr val="212121"/>
                </a:solidFill>
              </a:rPr>
              <a:t>përpunimit</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fondit</a:t>
            </a:r>
            <a:r>
              <a:rPr lang="en-US" dirty="0">
                <a:solidFill>
                  <a:srgbClr val="212121"/>
                </a:solidFill>
              </a:rPr>
              <a:t>.</a:t>
            </a:r>
          </a:p>
          <a:p>
            <a:pPr lvl="0"/>
            <a:r>
              <a:rPr lang="en-US" dirty="0">
                <a:solidFill>
                  <a:srgbClr val="212121"/>
                </a:solidFill>
              </a:rPr>
              <a:t>4.Formularet e </a:t>
            </a:r>
            <a:r>
              <a:rPr lang="en-US" dirty="0" err="1">
                <a:solidFill>
                  <a:srgbClr val="212121"/>
                </a:solidFill>
              </a:rPr>
              <a:t>inventarve</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fondit</a:t>
            </a:r>
            <a:r>
              <a:rPr lang="en-US" dirty="0">
                <a:solidFill>
                  <a:srgbClr val="212121"/>
                </a:solidFill>
              </a:rPr>
              <a:t> </a:t>
            </a:r>
            <a:r>
              <a:rPr lang="en-US" dirty="0" err="1">
                <a:solidFill>
                  <a:srgbClr val="212121"/>
                </a:solidFill>
              </a:rPr>
              <a:t>sipas</a:t>
            </a:r>
            <a:r>
              <a:rPr lang="en-US" dirty="0">
                <a:solidFill>
                  <a:srgbClr val="212121"/>
                </a:solidFill>
              </a:rPr>
              <a:t> </a:t>
            </a:r>
            <a:r>
              <a:rPr lang="en-US" dirty="0" err="1">
                <a:solidFill>
                  <a:srgbClr val="212121"/>
                </a:solidFill>
              </a:rPr>
              <a:t>çeshtjeve</a:t>
            </a:r>
            <a:r>
              <a:rPr lang="en-US" dirty="0">
                <a:solidFill>
                  <a:srgbClr val="212121"/>
                </a:solidFill>
              </a:rPr>
              <a:t> </a:t>
            </a:r>
            <a:r>
              <a:rPr lang="en-US" dirty="0" err="1">
                <a:solidFill>
                  <a:srgbClr val="212121"/>
                </a:solidFill>
              </a:rPr>
              <a:t>dhe</a:t>
            </a:r>
            <a:r>
              <a:rPr lang="en-US" dirty="0">
                <a:solidFill>
                  <a:srgbClr val="212121"/>
                </a:solidFill>
              </a:rPr>
              <a:t> Nr. </a:t>
            </a:r>
            <a:r>
              <a:rPr lang="en-US" dirty="0" err="1">
                <a:solidFill>
                  <a:srgbClr val="212121"/>
                </a:solidFill>
              </a:rPr>
              <a:t>të</a:t>
            </a:r>
            <a:r>
              <a:rPr lang="en-US" dirty="0">
                <a:solidFill>
                  <a:srgbClr val="212121"/>
                </a:solidFill>
              </a:rPr>
              <a:t> </a:t>
            </a:r>
            <a:r>
              <a:rPr lang="en-US" dirty="0" err="1">
                <a:solidFill>
                  <a:srgbClr val="212121"/>
                </a:solidFill>
              </a:rPr>
              <a:t>Seris</a:t>
            </a:r>
            <a:r>
              <a:rPr lang="en-US" dirty="0">
                <a:solidFill>
                  <a:srgbClr val="212121"/>
                </a:solidFill>
              </a:rPr>
              <a:t> </a:t>
            </a:r>
            <a:r>
              <a:rPr lang="en-US" dirty="0" err="1">
                <a:solidFill>
                  <a:srgbClr val="212121"/>
                </a:solidFill>
              </a:rPr>
              <a:t>mbi</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cilin</a:t>
            </a:r>
            <a:r>
              <a:rPr lang="en-US" dirty="0">
                <a:solidFill>
                  <a:srgbClr val="212121"/>
                </a:solidFill>
              </a:rPr>
              <a:t> </a:t>
            </a:r>
            <a:r>
              <a:rPr lang="en-US" dirty="0" err="1">
                <a:solidFill>
                  <a:srgbClr val="212121"/>
                </a:solidFill>
              </a:rPr>
              <a:t>është</a:t>
            </a:r>
            <a:r>
              <a:rPr lang="en-US" dirty="0">
                <a:solidFill>
                  <a:srgbClr val="212121"/>
                </a:solidFill>
              </a:rPr>
              <a:t> </a:t>
            </a:r>
            <a:r>
              <a:rPr lang="en-US" dirty="0" err="1">
                <a:solidFill>
                  <a:srgbClr val="212121"/>
                </a:solidFill>
              </a:rPr>
              <a:t>bërë</a:t>
            </a:r>
            <a:r>
              <a:rPr lang="en-US" dirty="0">
                <a:solidFill>
                  <a:srgbClr val="212121"/>
                </a:solidFill>
              </a:rPr>
              <a:t> </a:t>
            </a:r>
            <a:r>
              <a:rPr lang="en-US" dirty="0" err="1">
                <a:solidFill>
                  <a:srgbClr val="212121"/>
                </a:solidFill>
              </a:rPr>
              <a:t>përpunimi</a:t>
            </a:r>
            <a:r>
              <a:rPr lang="en-US" dirty="0">
                <a:solidFill>
                  <a:srgbClr val="212121"/>
                </a:solidFill>
              </a:rPr>
              <a:t> </a:t>
            </a:r>
            <a:r>
              <a:rPr lang="en-US" dirty="0" err="1">
                <a:solidFill>
                  <a:srgbClr val="212121"/>
                </a:solidFill>
              </a:rPr>
              <a:t>dhe</a:t>
            </a:r>
            <a:r>
              <a:rPr lang="en-US" dirty="0">
                <a:solidFill>
                  <a:srgbClr val="212121"/>
                </a:solidFill>
              </a:rPr>
              <a:t> </a:t>
            </a:r>
            <a:r>
              <a:rPr lang="en-US" dirty="0" err="1">
                <a:solidFill>
                  <a:srgbClr val="212121"/>
                </a:solidFill>
              </a:rPr>
              <a:t>shënimet</a:t>
            </a:r>
            <a:r>
              <a:rPr lang="en-US" dirty="0">
                <a:solidFill>
                  <a:srgbClr val="212121"/>
                </a:solidFill>
              </a:rPr>
              <a:t> </a:t>
            </a:r>
            <a:r>
              <a:rPr lang="en-US" dirty="0" err="1">
                <a:solidFill>
                  <a:srgbClr val="212121"/>
                </a:solidFill>
              </a:rPr>
              <a:t>përkatëse</a:t>
            </a:r>
            <a:r>
              <a:rPr lang="en-US" dirty="0">
                <a:solidFill>
                  <a:srgbClr val="212121"/>
                </a:solidFill>
              </a:rPr>
              <a:t>.</a:t>
            </a:r>
          </a:p>
          <a:p>
            <a:pPr lvl="0"/>
            <a:r>
              <a:rPr lang="en-US" dirty="0">
                <a:solidFill>
                  <a:srgbClr val="212121"/>
                </a:solidFill>
              </a:rPr>
              <a:t>.5Formularet e </a:t>
            </a:r>
            <a:r>
              <a:rPr lang="en-US" dirty="0" err="1">
                <a:solidFill>
                  <a:srgbClr val="212121"/>
                </a:solidFill>
              </a:rPr>
              <a:t>inventarve</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fondit</a:t>
            </a:r>
            <a:r>
              <a:rPr lang="en-US" dirty="0">
                <a:solidFill>
                  <a:srgbClr val="212121"/>
                </a:solidFill>
              </a:rPr>
              <a:t> </a:t>
            </a:r>
            <a:r>
              <a:rPr lang="en-US" dirty="0" err="1">
                <a:solidFill>
                  <a:srgbClr val="212121"/>
                </a:solidFill>
              </a:rPr>
              <a:t>sipas</a:t>
            </a:r>
            <a:r>
              <a:rPr lang="en-US" dirty="0">
                <a:solidFill>
                  <a:srgbClr val="212121"/>
                </a:solidFill>
              </a:rPr>
              <a:t> </a:t>
            </a:r>
            <a:r>
              <a:rPr lang="en-US" dirty="0" err="1">
                <a:solidFill>
                  <a:srgbClr val="212121"/>
                </a:solidFill>
              </a:rPr>
              <a:t>çeshtjeve</a:t>
            </a:r>
            <a:r>
              <a:rPr lang="en-US" dirty="0">
                <a:solidFill>
                  <a:srgbClr val="212121"/>
                </a:solidFill>
              </a:rPr>
              <a:t> </a:t>
            </a:r>
            <a:r>
              <a:rPr lang="en-US" dirty="0" err="1">
                <a:solidFill>
                  <a:srgbClr val="212121"/>
                </a:solidFill>
              </a:rPr>
              <a:t>dhe</a:t>
            </a:r>
            <a:r>
              <a:rPr lang="en-US" dirty="0">
                <a:solidFill>
                  <a:srgbClr val="212121"/>
                </a:solidFill>
              </a:rPr>
              <a:t> Nr. </a:t>
            </a:r>
            <a:r>
              <a:rPr lang="en-US" dirty="0" err="1">
                <a:solidFill>
                  <a:srgbClr val="212121"/>
                </a:solidFill>
              </a:rPr>
              <a:t>të</a:t>
            </a:r>
            <a:r>
              <a:rPr lang="en-US" dirty="0">
                <a:solidFill>
                  <a:srgbClr val="212121"/>
                </a:solidFill>
              </a:rPr>
              <a:t> </a:t>
            </a:r>
            <a:r>
              <a:rPr lang="en-US" dirty="0" err="1">
                <a:solidFill>
                  <a:srgbClr val="212121"/>
                </a:solidFill>
              </a:rPr>
              <a:t>Seris</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përfunduara</a:t>
            </a:r>
            <a:r>
              <a:rPr lang="en-US" dirty="0">
                <a:solidFill>
                  <a:srgbClr val="212121"/>
                </a:solidFill>
              </a:rPr>
              <a:t> </a:t>
            </a:r>
            <a:r>
              <a:rPr lang="en-US" dirty="0" err="1">
                <a:solidFill>
                  <a:srgbClr val="212121"/>
                </a:solidFill>
              </a:rPr>
              <a:t>dhe</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nënëshkruara</a:t>
            </a:r>
            <a:r>
              <a:rPr lang="en-US" dirty="0">
                <a:solidFill>
                  <a:srgbClr val="212121"/>
                </a:solidFill>
              </a:rPr>
              <a:t> </a:t>
            </a:r>
            <a:r>
              <a:rPr lang="en-US" dirty="0" err="1">
                <a:solidFill>
                  <a:srgbClr val="212121"/>
                </a:solidFill>
              </a:rPr>
              <a:t>nga</a:t>
            </a:r>
            <a:r>
              <a:rPr lang="en-US" dirty="0">
                <a:solidFill>
                  <a:srgbClr val="212121"/>
                </a:solidFill>
              </a:rPr>
              <a:t> </a:t>
            </a:r>
            <a:r>
              <a:rPr lang="en-US" dirty="0" err="1">
                <a:solidFill>
                  <a:srgbClr val="212121"/>
                </a:solidFill>
              </a:rPr>
              <a:t>arkivisti</a:t>
            </a:r>
            <a:r>
              <a:rPr lang="en-US" dirty="0">
                <a:solidFill>
                  <a:srgbClr val="212121"/>
                </a:solidFill>
              </a:rPr>
              <a:t> </a:t>
            </a:r>
            <a:r>
              <a:rPr lang="en-US" dirty="0" err="1">
                <a:solidFill>
                  <a:srgbClr val="212121"/>
                </a:solidFill>
              </a:rPr>
              <a:t>i</a:t>
            </a:r>
            <a:r>
              <a:rPr lang="en-US" dirty="0">
                <a:solidFill>
                  <a:srgbClr val="212121"/>
                </a:solidFill>
              </a:rPr>
              <a:t> </a:t>
            </a:r>
            <a:r>
              <a:rPr lang="en-US" dirty="0" err="1">
                <a:solidFill>
                  <a:srgbClr val="212121"/>
                </a:solidFill>
              </a:rPr>
              <a:t>fondkrijuesit</a:t>
            </a:r>
            <a:r>
              <a:rPr lang="en-US" dirty="0">
                <a:solidFill>
                  <a:srgbClr val="212121"/>
                </a:solidFill>
              </a:rPr>
              <a:t> </a:t>
            </a:r>
            <a:r>
              <a:rPr lang="en-US" dirty="0" err="1">
                <a:solidFill>
                  <a:srgbClr val="212121"/>
                </a:solidFill>
              </a:rPr>
              <a:t>si</a:t>
            </a:r>
            <a:r>
              <a:rPr lang="en-US" dirty="0">
                <a:solidFill>
                  <a:srgbClr val="212121"/>
                </a:solidFill>
              </a:rPr>
              <a:t> </a:t>
            </a:r>
            <a:r>
              <a:rPr lang="en-US" dirty="0" err="1">
                <a:solidFill>
                  <a:srgbClr val="212121"/>
                </a:solidFill>
              </a:rPr>
              <a:t>dhe</a:t>
            </a:r>
            <a:r>
              <a:rPr lang="en-US" dirty="0">
                <a:solidFill>
                  <a:srgbClr val="212121"/>
                </a:solidFill>
              </a:rPr>
              <a:t> </a:t>
            </a:r>
            <a:r>
              <a:rPr lang="en-US" dirty="0" err="1">
                <a:solidFill>
                  <a:srgbClr val="212121"/>
                </a:solidFill>
              </a:rPr>
              <a:t>nga</a:t>
            </a:r>
            <a:r>
              <a:rPr lang="en-US" dirty="0">
                <a:solidFill>
                  <a:srgbClr val="212121"/>
                </a:solidFill>
              </a:rPr>
              <a:t> </a:t>
            </a:r>
            <a:r>
              <a:rPr lang="en-US" dirty="0" err="1">
                <a:solidFill>
                  <a:srgbClr val="212121"/>
                </a:solidFill>
              </a:rPr>
              <a:t>Specialisti</a:t>
            </a:r>
            <a:r>
              <a:rPr lang="en-US" dirty="0">
                <a:solidFill>
                  <a:srgbClr val="212121"/>
                </a:solidFill>
              </a:rPr>
              <a:t> </a:t>
            </a:r>
            <a:r>
              <a:rPr lang="en-US" dirty="0" err="1">
                <a:solidFill>
                  <a:srgbClr val="212121"/>
                </a:solidFill>
              </a:rPr>
              <a:t>që</a:t>
            </a:r>
            <a:r>
              <a:rPr lang="en-US" dirty="0">
                <a:solidFill>
                  <a:srgbClr val="212121"/>
                </a:solidFill>
              </a:rPr>
              <a:t> </a:t>
            </a:r>
            <a:r>
              <a:rPr lang="en-US" dirty="0" err="1">
                <a:solidFill>
                  <a:srgbClr val="212121"/>
                </a:solidFill>
              </a:rPr>
              <a:t>ka</a:t>
            </a:r>
            <a:r>
              <a:rPr lang="en-US" dirty="0">
                <a:solidFill>
                  <a:srgbClr val="212121"/>
                </a:solidFill>
              </a:rPr>
              <a:t> </a:t>
            </a:r>
            <a:r>
              <a:rPr lang="en-US" dirty="0" err="1" smtClean="0">
                <a:solidFill>
                  <a:srgbClr val="212121"/>
                </a:solidFill>
              </a:rPr>
              <a:t>bërë</a:t>
            </a:r>
            <a:r>
              <a:rPr lang="en-US" dirty="0" smtClean="0">
                <a:solidFill>
                  <a:srgbClr val="212121"/>
                </a:solidFill>
              </a:rPr>
              <a:t> </a:t>
            </a:r>
            <a:r>
              <a:rPr lang="en-US" dirty="0" err="1" smtClean="0">
                <a:solidFill>
                  <a:srgbClr val="212121"/>
                </a:solidFill>
              </a:rPr>
              <a:t>përpunimin</a:t>
            </a:r>
            <a:r>
              <a:rPr lang="en-US" dirty="0" smtClean="0">
                <a:solidFill>
                  <a:srgbClr val="212121"/>
                </a:solidFill>
              </a:rPr>
              <a:t> </a:t>
            </a:r>
            <a:r>
              <a:rPr lang="en-US" dirty="0">
                <a:solidFill>
                  <a:srgbClr val="212121"/>
                </a:solidFill>
              </a:rPr>
              <a:t>e </a:t>
            </a:r>
            <a:r>
              <a:rPr lang="en-US" dirty="0" err="1">
                <a:solidFill>
                  <a:srgbClr val="212121"/>
                </a:solidFill>
              </a:rPr>
              <a:t>fondit</a:t>
            </a:r>
            <a:r>
              <a:rPr lang="en-US" dirty="0">
                <a:solidFill>
                  <a:srgbClr val="212121"/>
                </a:solidFill>
              </a:rPr>
              <a:t> </a:t>
            </a:r>
            <a:r>
              <a:rPr lang="en-US" dirty="0" err="1">
                <a:solidFill>
                  <a:srgbClr val="212121"/>
                </a:solidFill>
              </a:rPr>
              <a:t>si</a:t>
            </a:r>
            <a:r>
              <a:rPr lang="en-US" dirty="0">
                <a:solidFill>
                  <a:srgbClr val="212121"/>
                </a:solidFill>
              </a:rPr>
              <a:t> </a:t>
            </a:r>
            <a:r>
              <a:rPr lang="en-US" dirty="0" err="1">
                <a:solidFill>
                  <a:srgbClr val="212121"/>
                </a:solidFill>
              </a:rPr>
              <a:t>dhe</a:t>
            </a:r>
            <a:r>
              <a:rPr lang="en-US" dirty="0">
                <a:solidFill>
                  <a:srgbClr val="212121"/>
                </a:solidFill>
              </a:rPr>
              <a:t> ka </a:t>
            </a:r>
            <a:r>
              <a:rPr lang="en-US" dirty="0" err="1">
                <a:solidFill>
                  <a:srgbClr val="212121"/>
                </a:solidFill>
              </a:rPr>
              <a:t>konfirmuar</a:t>
            </a:r>
            <a:r>
              <a:rPr lang="en-US" dirty="0">
                <a:solidFill>
                  <a:srgbClr val="212121"/>
                </a:solidFill>
              </a:rPr>
              <a:t> se </a:t>
            </a:r>
            <a:r>
              <a:rPr lang="en-US" dirty="0" err="1">
                <a:solidFill>
                  <a:srgbClr val="212121"/>
                </a:solidFill>
              </a:rPr>
              <a:t>ata</a:t>
            </a:r>
            <a:r>
              <a:rPr lang="en-US" dirty="0">
                <a:solidFill>
                  <a:srgbClr val="212121"/>
                </a:solidFill>
              </a:rPr>
              <a:t> </a:t>
            </a:r>
            <a:r>
              <a:rPr lang="en-US" dirty="0" err="1">
                <a:solidFill>
                  <a:srgbClr val="212121"/>
                </a:solidFill>
              </a:rPr>
              <a:t>janë</a:t>
            </a:r>
            <a:r>
              <a:rPr lang="en-US" dirty="0">
                <a:solidFill>
                  <a:srgbClr val="212121"/>
                </a:solidFill>
              </a:rPr>
              <a:t> </a:t>
            </a:r>
            <a:r>
              <a:rPr lang="en-US" dirty="0" err="1">
                <a:solidFill>
                  <a:srgbClr val="212121"/>
                </a:solidFill>
              </a:rPr>
              <a:t>njësh</a:t>
            </a:r>
            <a:r>
              <a:rPr lang="en-US" dirty="0">
                <a:solidFill>
                  <a:srgbClr val="212121"/>
                </a:solidFill>
              </a:rPr>
              <a:t> me </a:t>
            </a:r>
            <a:r>
              <a:rPr lang="en-US" dirty="0" err="1">
                <a:solidFill>
                  <a:srgbClr val="212121"/>
                </a:solidFill>
              </a:rPr>
              <a:t>dosjet</a:t>
            </a:r>
            <a:r>
              <a:rPr lang="en-US" dirty="0">
                <a:solidFill>
                  <a:srgbClr val="212121"/>
                </a:solidFill>
              </a:rPr>
              <a:t> </a:t>
            </a:r>
            <a:r>
              <a:rPr lang="en-US" dirty="0" err="1">
                <a:solidFill>
                  <a:srgbClr val="212121"/>
                </a:solidFill>
              </a:rPr>
              <a:t>fakt</a:t>
            </a:r>
            <a:r>
              <a:rPr lang="en-US" dirty="0">
                <a:solidFill>
                  <a:srgbClr val="212121"/>
                </a:solidFill>
              </a:rPr>
              <a:t> </a:t>
            </a:r>
            <a:r>
              <a:rPr lang="en-US" dirty="0" err="1">
                <a:solidFill>
                  <a:srgbClr val="212121"/>
                </a:solidFill>
              </a:rPr>
              <a:t>në</a:t>
            </a:r>
            <a:r>
              <a:rPr lang="en-US" dirty="0">
                <a:solidFill>
                  <a:srgbClr val="212121"/>
                </a:solidFill>
              </a:rPr>
              <a:t> fond </a:t>
            </a:r>
            <a:r>
              <a:rPr lang="en-US" dirty="0" err="1">
                <a:solidFill>
                  <a:srgbClr val="212121"/>
                </a:solidFill>
              </a:rPr>
              <a:t>që</a:t>
            </a:r>
            <a:r>
              <a:rPr lang="en-US" dirty="0">
                <a:solidFill>
                  <a:srgbClr val="212121"/>
                </a:solidFill>
              </a:rPr>
              <a:t> </a:t>
            </a:r>
            <a:r>
              <a:rPr lang="en-US" dirty="0" err="1">
                <a:solidFill>
                  <a:srgbClr val="212121"/>
                </a:solidFill>
              </a:rPr>
              <a:t>ruhen</a:t>
            </a:r>
            <a:r>
              <a:rPr lang="en-US" dirty="0">
                <a:solidFill>
                  <a:srgbClr val="212121"/>
                </a:solidFill>
              </a:rPr>
              <a:t> </a:t>
            </a:r>
            <a:r>
              <a:rPr lang="en-US" dirty="0" err="1">
                <a:solidFill>
                  <a:srgbClr val="212121"/>
                </a:solidFill>
              </a:rPr>
              <a:t>në</a:t>
            </a:r>
            <a:r>
              <a:rPr lang="en-US" dirty="0">
                <a:solidFill>
                  <a:srgbClr val="212121"/>
                </a:solidFill>
              </a:rPr>
              <a:t> </a:t>
            </a:r>
            <a:r>
              <a:rPr lang="en-US" dirty="0" smtClean="0">
                <a:solidFill>
                  <a:srgbClr val="212121"/>
                </a:solidFill>
              </a:rPr>
              <a:t>AQSHD.</a:t>
            </a:r>
            <a:endParaRPr lang="en-US" dirty="0">
              <a:solidFill>
                <a:srgbClr val="212121"/>
              </a:solidFill>
            </a:endParaRPr>
          </a:p>
          <a:p>
            <a:pPr lvl="0"/>
            <a:r>
              <a:rPr lang="en-US" dirty="0">
                <a:solidFill>
                  <a:srgbClr val="212121"/>
                </a:solidFill>
              </a:rPr>
              <a:t>6.Në </a:t>
            </a:r>
            <a:r>
              <a:rPr lang="en-US" dirty="0" err="1">
                <a:solidFill>
                  <a:srgbClr val="212121"/>
                </a:solidFill>
              </a:rPr>
              <a:t>këtë</a:t>
            </a:r>
            <a:r>
              <a:rPr lang="en-US" dirty="0">
                <a:solidFill>
                  <a:srgbClr val="212121"/>
                </a:solidFill>
              </a:rPr>
              <a:t> </a:t>
            </a:r>
            <a:r>
              <a:rPr lang="en-US" dirty="0" err="1">
                <a:solidFill>
                  <a:srgbClr val="212121"/>
                </a:solidFill>
              </a:rPr>
              <a:t>dosje</a:t>
            </a:r>
            <a:r>
              <a:rPr lang="en-US" dirty="0">
                <a:solidFill>
                  <a:srgbClr val="212121"/>
                </a:solidFill>
              </a:rPr>
              <a:t> </a:t>
            </a:r>
            <a:r>
              <a:rPr lang="en-US" dirty="0" err="1">
                <a:solidFill>
                  <a:srgbClr val="212121"/>
                </a:solidFill>
              </a:rPr>
              <a:t>ruhet</a:t>
            </a:r>
            <a:r>
              <a:rPr lang="en-US" dirty="0">
                <a:solidFill>
                  <a:srgbClr val="212121"/>
                </a:solidFill>
              </a:rPr>
              <a:t> </a:t>
            </a:r>
            <a:r>
              <a:rPr lang="en-US" dirty="0" err="1">
                <a:solidFill>
                  <a:srgbClr val="212121"/>
                </a:solidFill>
              </a:rPr>
              <a:t>edhe</a:t>
            </a:r>
            <a:r>
              <a:rPr lang="en-US" dirty="0">
                <a:solidFill>
                  <a:srgbClr val="212121"/>
                </a:solidFill>
              </a:rPr>
              <a:t> </a:t>
            </a:r>
            <a:r>
              <a:rPr lang="en-US" dirty="0" err="1">
                <a:solidFill>
                  <a:srgbClr val="212121"/>
                </a:solidFill>
              </a:rPr>
              <a:t>një</a:t>
            </a:r>
            <a:r>
              <a:rPr lang="en-US" dirty="0">
                <a:solidFill>
                  <a:srgbClr val="212121"/>
                </a:solidFill>
              </a:rPr>
              <a:t> kopje e </a:t>
            </a:r>
            <a:r>
              <a:rPr lang="en-US" dirty="0" err="1">
                <a:solidFill>
                  <a:srgbClr val="212121"/>
                </a:solidFill>
              </a:rPr>
              <a:t>Raportit</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verifikimit</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përpunimit</a:t>
            </a:r>
            <a:r>
              <a:rPr lang="en-US" dirty="0">
                <a:solidFill>
                  <a:srgbClr val="212121"/>
                </a:solidFill>
              </a:rPr>
              <a:t> </a:t>
            </a:r>
            <a:r>
              <a:rPr lang="en-US" dirty="0" err="1">
                <a:solidFill>
                  <a:srgbClr val="212121"/>
                </a:solidFill>
              </a:rPr>
              <a:t>tekniko-shkencor</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fondit</a:t>
            </a:r>
            <a:r>
              <a:rPr lang="en-US" dirty="0">
                <a:solidFill>
                  <a:srgbClr val="212121"/>
                </a:solidFill>
              </a:rPr>
              <a:t> </a:t>
            </a:r>
            <a:r>
              <a:rPr lang="en-US" dirty="0" err="1">
                <a:solidFill>
                  <a:srgbClr val="212121"/>
                </a:solidFill>
              </a:rPr>
              <a:t>që</a:t>
            </a:r>
            <a:r>
              <a:rPr lang="en-US" dirty="0">
                <a:solidFill>
                  <a:srgbClr val="212121"/>
                </a:solidFill>
              </a:rPr>
              <a:t> </a:t>
            </a:r>
            <a:r>
              <a:rPr lang="en-US" dirty="0" err="1">
                <a:solidFill>
                  <a:srgbClr val="212121"/>
                </a:solidFill>
              </a:rPr>
              <a:t>ju</a:t>
            </a:r>
            <a:r>
              <a:rPr lang="en-US" dirty="0">
                <a:solidFill>
                  <a:srgbClr val="212121"/>
                </a:solidFill>
              </a:rPr>
              <a:t> ka </a:t>
            </a:r>
            <a:r>
              <a:rPr lang="en-US" dirty="0" err="1">
                <a:solidFill>
                  <a:srgbClr val="212121"/>
                </a:solidFill>
              </a:rPr>
              <a:t>dërguar</a:t>
            </a:r>
            <a:r>
              <a:rPr lang="en-US" dirty="0">
                <a:solidFill>
                  <a:srgbClr val="212121"/>
                </a:solidFill>
              </a:rPr>
              <a:t> </a:t>
            </a:r>
            <a:r>
              <a:rPr lang="en-US" dirty="0" err="1">
                <a:solidFill>
                  <a:srgbClr val="212121"/>
                </a:solidFill>
              </a:rPr>
              <a:t>fondkrijuesit</a:t>
            </a:r>
            <a:r>
              <a:rPr lang="en-US" dirty="0">
                <a:solidFill>
                  <a:srgbClr val="212121"/>
                </a:solidFill>
              </a:rPr>
              <a:t> </a:t>
            </a:r>
            <a:r>
              <a:rPr lang="en-US" dirty="0" err="1">
                <a:solidFill>
                  <a:srgbClr val="212121"/>
                </a:solidFill>
              </a:rPr>
              <a:t>për</a:t>
            </a:r>
            <a:r>
              <a:rPr lang="en-US" dirty="0">
                <a:solidFill>
                  <a:srgbClr val="212121"/>
                </a:solidFill>
              </a:rPr>
              <a:t> </a:t>
            </a:r>
            <a:r>
              <a:rPr lang="en-US" dirty="0" err="1">
                <a:solidFill>
                  <a:srgbClr val="212121"/>
                </a:solidFill>
              </a:rPr>
              <a:t>tu</a:t>
            </a:r>
            <a:r>
              <a:rPr lang="en-US" dirty="0">
                <a:solidFill>
                  <a:srgbClr val="212121"/>
                </a:solidFill>
              </a:rPr>
              <a:t> </a:t>
            </a:r>
            <a:r>
              <a:rPr lang="en-US" dirty="0" err="1">
                <a:solidFill>
                  <a:srgbClr val="212121"/>
                </a:solidFill>
              </a:rPr>
              <a:t>njohur</a:t>
            </a:r>
            <a:r>
              <a:rPr lang="en-US" dirty="0">
                <a:solidFill>
                  <a:srgbClr val="212121"/>
                </a:solidFill>
              </a:rPr>
              <a:t> me </a:t>
            </a:r>
            <a:r>
              <a:rPr lang="en-US" dirty="0" err="1">
                <a:solidFill>
                  <a:srgbClr val="212121"/>
                </a:solidFill>
              </a:rPr>
              <a:t>parregullsitëe</a:t>
            </a:r>
            <a:r>
              <a:rPr lang="en-US" dirty="0">
                <a:solidFill>
                  <a:srgbClr val="212121"/>
                </a:solidFill>
              </a:rPr>
              <a:t> </a:t>
            </a:r>
            <a:r>
              <a:rPr lang="en-US" dirty="0" err="1">
                <a:solidFill>
                  <a:srgbClr val="212121"/>
                </a:solidFill>
              </a:rPr>
              <a:t>konstatuara</a:t>
            </a:r>
            <a:r>
              <a:rPr lang="en-US" dirty="0">
                <a:solidFill>
                  <a:srgbClr val="212121"/>
                </a:solidFill>
              </a:rPr>
              <a:t> </a:t>
            </a:r>
            <a:r>
              <a:rPr lang="en-US" dirty="0" err="1">
                <a:solidFill>
                  <a:srgbClr val="212121"/>
                </a:solidFill>
              </a:rPr>
              <a:t>gjatë</a:t>
            </a:r>
            <a:r>
              <a:rPr lang="en-US" dirty="0">
                <a:solidFill>
                  <a:srgbClr val="212121"/>
                </a:solidFill>
              </a:rPr>
              <a:t> </a:t>
            </a:r>
            <a:r>
              <a:rPr lang="en-US" dirty="0" err="1">
                <a:solidFill>
                  <a:srgbClr val="212121"/>
                </a:solidFill>
              </a:rPr>
              <a:t>përpunimit</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fondit</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derguar</a:t>
            </a:r>
            <a:r>
              <a:rPr lang="en-US" dirty="0">
                <a:solidFill>
                  <a:srgbClr val="212121"/>
                </a:solidFill>
              </a:rPr>
              <a:t> </a:t>
            </a:r>
            <a:r>
              <a:rPr lang="en-US" dirty="0" err="1">
                <a:solidFill>
                  <a:srgbClr val="212121"/>
                </a:solidFill>
              </a:rPr>
              <a:t>prej</a:t>
            </a:r>
            <a:r>
              <a:rPr lang="en-US" dirty="0">
                <a:solidFill>
                  <a:srgbClr val="212121"/>
                </a:solidFill>
              </a:rPr>
              <a:t> </a:t>
            </a:r>
            <a:r>
              <a:rPr lang="en-US" dirty="0" err="1">
                <a:solidFill>
                  <a:srgbClr val="212121"/>
                </a:solidFill>
              </a:rPr>
              <a:t>tyre</a:t>
            </a:r>
            <a:r>
              <a:rPr lang="en-US" dirty="0">
                <a:solidFill>
                  <a:srgbClr val="212121"/>
                </a:solidFill>
              </a:rPr>
              <a:t> </a:t>
            </a:r>
            <a:r>
              <a:rPr lang="en-US" dirty="0" err="1">
                <a:solidFill>
                  <a:srgbClr val="212121"/>
                </a:solidFill>
              </a:rPr>
              <a:t>në</a:t>
            </a:r>
            <a:r>
              <a:rPr lang="en-US">
                <a:solidFill>
                  <a:srgbClr val="212121"/>
                </a:solidFill>
              </a:rPr>
              <a:t> </a:t>
            </a:r>
            <a:r>
              <a:rPr lang="en-US" smtClean="0">
                <a:solidFill>
                  <a:srgbClr val="212121"/>
                </a:solidFill>
              </a:rPr>
              <a:t>AQSHD.</a:t>
            </a:r>
            <a:endParaRPr lang="en-US" dirty="0">
              <a:solidFill>
                <a:srgbClr val="212121"/>
              </a:solidFill>
            </a:endParaRPr>
          </a:p>
          <a:p>
            <a:pPr lvl="0"/>
            <a:r>
              <a:rPr lang="en-US" dirty="0">
                <a:solidFill>
                  <a:srgbClr val="212121"/>
                </a:solidFill>
              </a:rPr>
              <a:t>7.Në </a:t>
            </a:r>
            <a:r>
              <a:rPr lang="en-US" dirty="0" err="1">
                <a:solidFill>
                  <a:srgbClr val="212121"/>
                </a:solidFill>
              </a:rPr>
              <a:t>këtë</a:t>
            </a:r>
            <a:r>
              <a:rPr lang="en-US" dirty="0">
                <a:solidFill>
                  <a:srgbClr val="212121"/>
                </a:solidFill>
              </a:rPr>
              <a:t> </a:t>
            </a:r>
            <a:r>
              <a:rPr lang="en-US" dirty="0" err="1">
                <a:solidFill>
                  <a:srgbClr val="212121"/>
                </a:solidFill>
              </a:rPr>
              <a:t>dosje</a:t>
            </a:r>
            <a:r>
              <a:rPr lang="en-US" dirty="0">
                <a:solidFill>
                  <a:srgbClr val="212121"/>
                </a:solidFill>
              </a:rPr>
              <a:t> </a:t>
            </a:r>
            <a:r>
              <a:rPr lang="en-US" dirty="0" err="1">
                <a:solidFill>
                  <a:srgbClr val="212121"/>
                </a:solidFill>
              </a:rPr>
              <a:t>ruhen</a:t>
            </a:r>
            <a:r>
              <a:rPr lang="en-US" dirty="0">
                <a:solidFill>
                  <a:srgbClr val="212121"/>
                </a:solidFill>
              </a:rPr>
              <a:t> </a:t>
            </a:r>
            <a:r>
              <a:rPr lang="en-US" dirty="0" err="1">
                <a:solidFill>
                  <a:srgbClr val="212121"/>
                </a:solidFill>
              </a:rPr>
              <a:t>edhe</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gjitha</a:t>
            </a:r>
            <a:r>
              <a:rPr lang="en-US" dirty="0">
                <a:solidFill>
                  <a:srgbClr val="212121"/>
                </a:solidFill>
              </a:rPr>
              <a:t> </a:t>
            </a:r>
            <a:r>
              <a:rPr lang="en-US" dirty="0" err="1">
                <a:solidFill>
                  <a:srgbClr val="212121"/>
                </a:solidFill>
              </a:rPr>
              <a:t>shënimet</a:t>
            </a:r>
            <a:r>
              <a:rPr lang="en-US" dirty="0">
                <a:solidFill>
                  <a:srgbClr val="212121"/>
                </a:solidFill>
              </a:rPr>
              <a:t> </a:t>
            </a:r>
            <a:r>
              <a:rPr lang="en-US" dirty="0" err="1">
                <a:solidFill>
                  <a:srgbClr val="212121"/>
                </a:solidFill>
              </a:rPr>
              <a:t>qoftë</a:t>
            </a:r>
            <a:r>
              <a:rPr lang="en-US" dirty="0">
                <a:solidFill>
                  <a:srgbClr val="212121"/>
                </a:solidFill>
              </a:rPr>
              <a:t> </a:t>
            </a:r>
            <a:r>
              <a:rPr lang="en-US" dirty="0" err="1">
                <a:solidFill>
                  <a:srgbClr val="212121"/>
                </a:solidFill>
              </a:rPr>
              <a:t>edhe</a:t>
            </a:r>
            <a:r>
              <a:rPr lang="en-US" dirty="0">
                <a:solidFill>
                  <a:srgbClr val="212121"/>
                </a:solidFill>
              </a:rPr>
              <a:t> </a:t>
            </a:r>
            <a:r>
              <a:rPr lang="en-US" dirty="0" err="1">
                <a:solidFill>
                  <a:srgbClr val="212121"/>
                </a:solidFill>
              </a:rPr>
              <a:t>në</a:t>
            </a:r>
            <a:r>
              <a:rPr lang="en-US" dirty="0">
                <a:solidFill>
                  <a:srgbClr val="212121"/>
                </a:solidFill>
              </a:rPr>
              <a:t> </a:t>
            </a:r>
            <a:r>
              <a:rPr lang="en-US" dirty="0" err="1">
                <a:solidFill>
                  <a:srgbClr val="212121"/>
                </a:solidFill>
              </a:rPr>
              <a:t>dorëshkrim</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punonjësit</a:t>
            </a:r>
            <a:r>
              <a:rPr lang="en-US" dirty="0">
                <a:solidFill>
                  <a:srgbClr val="212121"/>
                </a:solidFill>
              </a:rPr>
              <a:t> </a:t>
            </a:r>
            <a:r>
              <a:rPr lang="en-US" dirty="0" err="1">
                <a:solidFill>
                  <a:srgbClr val="212121"/>
                </a:solidFill>
              </a:rPr>
              <a:t>që</a:t>
            </a:r>
            <a:r>
              <a:rPr lang="en-US" dirty="0">
                <a:solidFill>
                  <a:srgbClr val="212121"/>
                </a:solidFill>
              </a:rPr>
              <a:t> ka </a:t>
            </a:r>
            <a:r>
              <a:rPr lang="en-US" dirty="0" err="1">
                <a:solidFill>
                  <a:srgbClr val="212121"/>
                </a:solidFill>
              </a:rPr>
              <a:t>bërë</a:t>
            </a:r>
            <a:r>
              <a:rPr lang="en-US" dirty="0">
                <a:solidFill>
                  <a:srgbClr val="212121"/>
                </a:solidFill>
              </a:rPr>
              <a:t> </a:t>
            </a:r>
            <a:r>
              <a:rPr lang="en-US" dirty="0" err="1">
                <a:solidFill>
                  <a:srgbClr val="212121"/>
                </a:solidFill>
              </a:rPr>
              <a:t>përpunimin</a:t>
            </a:r>
            <a:r>
              <a:rPr lang="en-US" dirty="0">
                <a:solidFill>
                  <a:srgbClr val="212121"/>
                </a:solidFill>
              </a:rPr>
              <a:t> e </a:t>
            </a:r>
            <a:r>
              <a:rPr lang="en-US" dirty="0" err="1">
                <a:solidFill>
                  <a:srgbClr val="212121"/>
                </a:solidFill>
              </a:rPr>
              <a:t>këtij</a:t>
            </a:r>
            <a:r>
              <a:rPr lang="en-US" dirty="0">
                <a:solidFill>
                  <a:srgbClr val="212121"/>
                </a:solidFill>
              </a:rPr>
              <a:t> </a:t>
            </a:r>
            <a:r>
              <a:rPr lang="en-US" dirty="0" err="1">
                <a:solidFill>
                  <a:srgbClr val="212121"/>
                </a:solidFill>
              </a:rPr>
              <a:t>fondi</a:t>
            </a:r>
            <a:r>
              <a:rPr lang="en-US" dirty="0">
                <a:solidFill>
                  <a:srgbClr val="212121"/>
                </a:solidFill>
              </a:rPr>
              <a:t>.</a:t>
            </a:r>
          </a:p>
          <a:p>
            <a:pPr lvl="0"/>
            <a:r>
              <a:rPr lang="en-US" dirty="0">
                <a:solidFill>
                  <a:srgbClr val="212121"/>
                </a:solidFill>
              </a:rPr>
              <a:t>8.Dosja e </a:t>
            </a:r>
            <a:r>
              <a:rPr lang="en-US" dirty="0" err="1">
                <a:solidFill>
                  <a:srgbClr val="212121"/>
                </a:solidFill>
              </a:rPr>
              <a:t>fondit</a:t>
            </a:r>
            <a:r>
              <a:rPr lang="en-US" dirty="0">
                <a:solidFill>
                  <a:srgbClr val="212121"/>
                </a:solidFill>
              </a:rPr>
              <a:t> </a:t>
            </a:r>
            <a:r>
              <a:rPr lang="en-US" dirty="0" err="1">
                <a:solidFill>
                  <a:srgbClr val="212121"/>
                </a:solidFill>
              </a:rPr>
              <a:t>pajiset</a:t>
            </a:r>
            <a:r>
              <a:rPr lang="en-US" dirty="0">
                <a:solidFill>
                  <a:srgbClr val="212121"/>
                </a:solidFill>
              </a:rPr>
              <a:t> me </a:t>
            </a:r>
            <a:r>
              <a:rPr lang="en-US" dirty="0" err="1">
                <a:solidFill>
                  <a:srgbClr val="212121"/>
                </a:solidFill>
              </a:rPr>
              <a:t>inventar</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brëndëshem</a:t>
            </a:r>
            <a:r>
              <a:rPr lang="en-US" dirty="0">
                <a:solidFill>
                  <a:srgbClr val="212121"/>
                </a:solidFill>
              </a:rPr>
              <a:t> </a:t>
            </a:r>
            <a:r>
              <a:rPr lang="en-US" dirty="0" err="1">
                <a:solidFill>
                  <a:srgbClr val="212121"/>
                </a:solidFill>
              </a:rPr>
              <a:t>dhe</a:t>
            </a:r>
            <a:r>
              <a:rPr lang="en-US" dirty="0">
                <a:solidFill>
                  <a:srgbClr val="212121"/>
                </a:solidFill>
              </a:rPr>
              <a:t> </a:t>
            </a:r>
            <a:r>
              <a:rPr lang="en-US" dirty="0" err="1">
                <a:solidFill>
                  <a:srgbClr val="212121"/>
                </a:solidFill>
              </a:rPr>
              <a:t>vazhdon</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pasurohet</a:t>
            </a:r>
            <a:r>
              <a:rPr lang="en-US" dirty="0">
                <a:solidFill>
                  <a:srgbClr val="212121"/>
                </a:solidFill>
              </a:rPr>
              <a:t> </a:t>
            </a:r>
            <a:r>
              <a:rPr lang="en-US" dirty="0" err="1">
                <a:solidFill>
                  <a:srgbClr val="212121"/>
                </a:solidFill>
              </a:rPr>
              <a:t>gjatë</a:t>
            </a:r>
            <a:r>
              <a:rPr lang="en-US" dirty="0">
                <a:solidFill>
                  <a:srgbClr val="212121"/>
                </a:solidFill>
              </a:rPr>
              <a:t> </a:t>
            </a:r>
            <a:r>
              <a:rPr lang="en-US" dirty="0" err="1">
                <a:solidFill>
                  <a:srgbClr val="212121"/>
                </a:solidFill>
              </a:rPr>
              <a:t>të</a:t>
            </a:r>
            <a:r>
              <a:rPr lang="en-US" dirty="0">
                <a:solidFill>
                  <a:srgbClr val="212121"/>
                </a:solidFill>
              </a:rPr>
              <a:t> </a:t>
            </a:r>
            <a:r>
              <a:rPr lang="en-US" dirty="0" err="1">
                <a:solidFill>
                  <a:srgbClr val="212121"/>
                </a:solidFill>
              </a:rPr>
              <a:t>gjithë</a:t>
            </a:r>
            <a:r>
              <a:rPr lang="en-US" dirty="0">
                <a:solidFill>
                  <a:srgbClr val="212121"/>
                </a:solidFill>
              </a:rPr>
              <a:t> </a:t>
            </a:r>
            <a:r>
              <a:rPr lang="en-US" dirty="0" err="1">
                <a:solidFill>
                  <a:srgbClr val="212121"/>
                </a:solidFill>
              </a:rPr>
              <a:t>kohës</a:t>
            </a:r>
            <a:r>
              <a:rPr lang="en-US" dirty="0">
                <a:solidFill>
                  <a:srgbClr val="212121"/>
                </a:solidFill>
              </a:rPr>
              <a:t> </a:t>
            </a:r>
            <a:r>
              <a:rPr lang="en-US" dirty="0" err="1">
                <a:solidFill>
                  <a:srgbClr val="212121"/>
                </a:solidFill>
              </a:rPr>
              <a:t>që</a:t>
            </a:r>
            <a:r>
              <a:rPr lang="en-US" dirty="0">
                <a:solidFill>
                  <a:srgbClr val="212121"/>
                </a:solidFill>
              </a:rPr>
              <a:t> </a:t>
            </a:r>
            <a:r>
              <a:rPr lang="en-US" dirty="0" err="1">
                <a:solidFill>
                  <a:srgbClr val="212121"/>
                </a:solidFill>
              </a:rPr>
              <a:t>Fondkrijuesi</a:t>
            </a:r>
            <a:r>
              <a:rPr lang="en-US" dirty="0">
                <a:solidFill>
                  <a:srgbClr val="212121"/>
                </a:solidFill>
              </a:rPr>
              <a:t> </a:t>
            </a:r>
            <a:r>
              <a:rPr lang="en-US" dirty="0" err="1">
                <a:solidFill>
                  <a:srgbClr val="212121"/>
                </a:solidFill>
              </a:rPr>
              <a:t>ështe</a:t>
            </a:r>
            <a:r>
              <a:rPr lang="en-US" dirty="0">
                <a:solidFill>
                  <a:srgbClr val="212121"/>
                </a:solidFill>
              </a:rPr>
              <a:t> </a:t>
            </a:r>
            <a:r>
              <a:rPr lang="en-US" dirty="0" err="1">
                <a:solidFill>
                  <a:srgbClr val="212121"/>
                </a:solidFill>
              </a:rPr>
              <a:t>në</a:t>
            </a:r>
            <a:r>
              <a:rPr lang="en-US" dirty="0">
                <a:solidFill>
                  <a:srgbClr val="212121"/>
                </a:solidFill>
              </a:rPr>
              <a:t> </a:t>
            </a:r>
            <a:r>
              <a:rPr lang="en-US" dirty="0" err="1">
                <a:solidFill>
                  <a:srgbClr val="212121"/>
                </a:solidFill>
              </a:rPr>
              <a:t>veprim</a:t>
            </a:r>
            <a:r>
              <a:rPr lang="en-US" dirty="0">
                <a:solidFill>
                  <a:srgbClr val="212121"/>
                </a:solidFill>
              </a:rPr>
              <a:t>.</a:t>
            </a:r>
          </a:p>
          <a:p>
            <a:pPr lvl="0"/>
            <a:r>
              <a:rPr lang="en-US" dirty="0">
                <a:solidFill>
                  <a:srgbClr val="212121"/>
                </a:solidFill>
              </a:rPr>
              <a:t>9.Dosja e </a:t>
            </a:r>
            <a:r>
              <a:rPr lang="en-US" dirty="0" err="1">
                <a:solidFill>
                  <a:srgbClr val="212121"/>
                </a:solidFill>
              </a:rPr>
              <a:t>fondit</a:t>
            </a:r>
            <a:r>
              <a:rPr lang="en-US" dirty="0">
                <a:solidFill>
                  <a:srgbClr val="212121"/>
                </a:solidFill>
              </a:rPr>
              <a:t> </a:t>
            </a:r>
            <a:r>
              <a:rPr lang="en-US" dirty="0" err="1">
                <a:solidFill>
                  <a:srgbClr val="212121"/>
                </a:solidFill>
              </a:rPr>
              <a:t>mbyllet</a:t>
            </a:r>
            <a:r>
              <a:rPr lang="en-US" dirty="0">
                <a:solidFill>
                  <a:srgbClr val="212121"/>
                </a:solidFill>
              </a:rPr>
              <a:t> </a:t>
            </a:r>
            <a:r>
              <a:rPr lang="en-US" dirty="0" err="1">
                <a:solidFill>
                  <a:srgbClr val="212121"/>
                </a:solidFill>
              </a:rPr>
              <a:t>në</a:t>
            </a:r>
            <a:r>
              <a:rPr lang="en-US" dirty="0">
                <a:solidFill>
                  <a:srgbClr val="212121"/>
                </a:solidFill>
              </a:rPr>
              <a:t> </a:t>
            </a:r>
            <a:r>
              <a:rPr lang="en-US" dirty="0" err="1">
                <a:solidFill>
                  <a:srgbClr val="212121"/>
                </a:solidFill>
              </a:rPr>
              <a:t>rastin</a:t>
            </a:r>
            <a:r>
              <a:rPr lang="en-US" dirty="0">
                <a:solidFill>
                  <a:srgbClr val="212121"/>
                </a:solidFill>
              </a:rPr>
              <a:t> </a:t>
            </a:r>
            <a:r>
              <a:rPr lang="en-US" dirty="0" err="1">
                <a:solidFill>
                  <a:srgbClr val="212121"/>
                </a:solidFill>
              </a:rPr>
              <a:t>kur</a:t>
            </a:r>
            <a:r>
              <a:rPr lang="en-US" dirty="0">
                <a:solidFill>
                  <a:srgbClr val="212121"/>
                </a:solidFill>
              </a:rPr>
              <a:t> </a:t>
            </a:r>
            <a:r>
              <a:rPr lang="en-US" dirty="0" err="1">
                <a:solidFill>
                  <a:srgbClr val="212121"/>
                </a:solidFill>
              </a:rPr>
              <a:t>Fondkrijuesi</a:t>
            </a:r>
            <a:r>
              <a:rPr lang="en-US" dirty="0">
                <a:solidFill>
                  <a:srgbClr val="212121"/>
                </a:solidFill>
              </a:rPr>
              <a:t> </a:t>
            </a:r>
            <a:r>
              <a:rPr lang="en-US" dirty="0" err="1">
                <a:solidFill>
                  <a:srgbClr val="212121"/>
                </a:solidFill>
              </a:rPr>
              <a:t>pushon</a:t>
            </a:r>
            <a:r>
              <a:rPr lang="en-US" dirty="0">
                <a:solidFill>
                  <a:srgbClr val="212121"/>
                </a:solidFill>
              </a:rPr>
              <a:t> </a:t>
            </a:r>
            <a:r>
              <a:rPr lang="en-US" dirty="0" err="1">
                <a:solidFill>
                  <a:srgbClr val="212121"/>
                </a:solidFill>
              </a:rPr>
              <a:t>veprimtarinë</a:t>
            </a:r>
            <a:r>
              <a:rPr lang="en-US" dirty="0">
                <a:solidFill>
                  <a:srgbClr val="212121"/>
                </a:solidFill>
              </a:rPr>
              <a:t> e </a:t>
            </a:r>
            <a:r>
              <a:rPr lang="en-US" dirty="0" err="1">
                <a:solidFill>
                  <a:srgbClr val="212121"/>
                </a:solidFill>
              </a:rPr>
              <a:t>tij</a:t>
            </a:r>
            <a:r>
              <a:rPr lang="en-US" dirty="0"/>
              <a:t>.</a:t>
            </a:r>
          </a:p>
          <a:p>
            <a:r>
              <a:rPr lang="sq-AL" b="1" dirty="0"/>
              <a:t> </a:t>
            </a:r>
            <a:endParaRPr lang="en-US" dirty="0"/>
          </a:p>
          <a:p>
            <a:r>
              <a:rPr lang="sq-AL" b="1" dirty="0"/>
              <a:t> </a:t>
            </a:r>
            <a:endParaRPr lang="en-US" dirty="0"/>
          </a:p>
          <a:p>
            <a:pPr algn="ctr"/>
            <a:endParaRPr lang="en-US" dirty="0"/>
          </a:p>
        </p:txBody>
      </p:sp>
    </p:spTree>
    <p:extLst>
      <p:ext uri="{BB962C8B-B14F-4D97-AF65-F5344CB8AC3E}">
        <p14:creationId xmlns:p14="http://schemas.microsoft.com/office/powerpoint/2010/main" val="279828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476106-436C-492D-A4CB-1256A71F555C}"/>
              </a:ext>
            </a:extLst>
          </p:cNvPr>
          <p:cNvSpPr>
            <a:spLocks noGrp="1"/>
          </p:cNvSpPr>
          <p:nvPr>
            <p:ph type="title"/>
          </p:nvPr>
        </p:nvSpPr>
        <p:spPr>
          <a:xfrm>
            <a:off x="439387" y="184935"/>
            <a:ext cx="11388436" cy="2570140"/>
          </a:xfrm>
          <a:ln w="57150">
            <a:solidFill>
              <a:schemeClr val="tx1"/>
            </a:solidFill>
          </a:ln>
        </p:spPr>
        <p:txBody>
          <a:bodyPr>
            <a:noAutofit/>
          </a:bodyPr>
          <a:lstStyle/>
          <a:p>
            <a:r>
              <a:rPr lang="en-US" sz="1600" dirty="0"/>
              <a:t/>
            </a:r>
            <a:br>
              <a:rPr lang="en-US" sz="1600" dirty="0"/>
            </a:br>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Normat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tekniko-profesionale</a:t>
            </a:r>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Neni</a:t>
            </a:r>
            <a:r>
              <a:rPr lang="en-US" sz="1600" b="1" dirty="0">
                <a:latin typeface="Times New Roman" pitchFamily="18" charset="0"/>
                <a:cs typeface="Times New Roman" pitchFamily="18" charset="0"/>
              </a:rPr>
              <a:t> 23 </a:t>
            </a:r>
            <a:r>
              <a:rPr lang="en-US" sz="2800" dirty="0"/>
              <a:t/>
            </a:r>
            <a:br>
              <a:rPr lang="en-US" sz="2800" dirty="0"/>
            </a:br>
            <a:r>
              <a:rPr lang="en-US" sz="2800" dirty="0"/>
              <a:t>          </a:t>
            </a:r>
            <a:r>
              <a:rPr lang="en-US" sz="2400" b="1" dirty="0" err="1">
                <a:latin typeface="Times New Roman" pitchFamily="18" charset="0"/>
                <a:cs typeface="Times New Roman" pitchFamily="18" charset="0"/>
              </a:rPr>
              <a:t>Subjektet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shtetërore</a:t>
            </a:r>
            <a:r>
              <a:rPr lang="en-US" sz="2400" b="1" dirty="0">
                <a:latin typeface="Times New Roman" pitchFamily="18" charset="0"/>
                <a:cs typeface="Times New Roman" pitchFamily="18" charset="0"/>
              </a:rPr>
              <a:t> e </a:t>
            </a:r>
            <a:r>
              <a:rPr lang="en-US" sz="2400" b="1" dirty="0" err="1">
                <a:latin typeface="Times New Roman" pitchFamily="18" charset="0"/>
                <a:cs typeface="Times New Roman" pitchFamily="18" charset="0"/>
              </a:rPr>
              <a:t>joshtetërore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dhe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personat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fizikë</a:t>
            </a:r>
            <a:r>
              <a:rPr lang="en-US" sz="2400" b="1" dirty="0">
                <a:latin typeface="Times New Roman" pitchFamily="18" charset="0"/>
                <a:cs typeface="Times New Roman" pitchFamily="18" charset="0"/>
              </a:rPr>
              <a:t> e </a:t>
            </a:r>
            <a:r>
              <a:rPr lang="en-US" sz="2400" b="1" dirty="0" err="1">
                <a:latin typeface="Times New Roman" pitchFamily="18" charset="0"/>
                <a:cs typeface="Times New Roman" pitchFamily="18" charset="0"/>
              </a:rPr>
              <a:t>juridikë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privatë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që</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disponojnë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dokumente</a:t>
            </a:r>
            <a:r>
              <a:rPr lang="en-US" sz="2400" b="1" dirty="0">
                <a:latin typeface="Times New Roman" pitchFamily="18" charset="0"/>
                <a:cs typeface="Times New Roman" pitchFamily="18" charset="0"/>
              </a:rPr>
              <a:t> me </a:t>
            </a:r>
            <a:r>
              <a:rPr lang="en-US" sz="2400" b="1" dirty="0" err="1">
                <a:latin typeface="Times New Roman" pitchFamily="18" charset="0"/>
                <a:cs typeface="Times New Roman" pitchFamily="18" charset="0"/>
              </a:rPr>
              <a:t>rëndësi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historike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kombëtare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sipas</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Listës</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së</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dokumenteve</a:t>
            </a:r>
            <a:r>
              <a:rPr lang="en-US" sz="2400" b="1" dirty="0">
                <a:latin typeface="Times New Roman" pitchFamily="18" charset="0"/>
                <a:cs typeface="Times New Roman" pitchFamily="18" charset="0"/>
              </a:rPr>
              <a:t> me </a:t>
            </a:r>
            <a:r>
              <a:rPr lang="en-US" sz="2400" b="1" dirty="0" err="1">
                <a:latin typeface="Times New Roman" pitchFamily="18" charset="0"/>
                <a:cs typeface="Times New Roman" pitchFamily="18" charset="0"/>
              </a:rPr>
              <a:t>rëndësi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historike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kombëtare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hartuar</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nga</a:t>
            </a:r>
            <a:r>
              <a:rPr lang="en-US" sz="2400" b="1" dirty="0">
                <a:latin typeface="Times New Roman" pitchFamily="18" charset="0"/>
                <a:cs typeface="Times New Roman" pitchFamily="18" charset="0"/>
              </a:rPr>
              <a:t> DPA,</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bëjnë</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regjistrimin</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në</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arkivat</a:t>
            </a:r>
            <a:r>
              <a:rPr lang="en-US" sz="2400" b="1" dirty="0">
                <a:ln w="3175" cmpd="sng">
                  <a:solidFill>
                    <a:srgbClr val="FF0000"/>
                  </a:solidFill>
                </a:ln>
                <a:latin typeface="Times New Roman" pitchFamily="18" charset="0"/>
                <a:cs typeface="Times New Roman" pitchFamily="18" charset="0"/>
              </a:rPr>
              <a:t> e </a:t>
            </a:r>
            <a:r>
              <a:rPr lang="en-US" sz="2400" b="1" dirty="0" err="1">
                <a:ln w="3175" cmpd="sng">
                  <a:solidFill>
                    <a:srgbClr val="FF0000"/>
                  </a:solidFill>
                </a:ln>
                <a:latin typeface="Times New Roman" pitchFamily="18" charset="0"/>
                <a:cs typeface="Times New Roman" pitchFamily="18" charset="0"/>
              </a:rPr>
              <a:t>shtetit</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si</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më</a:t>
            </a:r>
            <a:r>
              <a:rPr lang="en-US" sz="2400" b="1" dirty="0">
                <a:ln w="3175" cmpd="sng">
                  <a:solidFill>
                    <a:srgbClr val="FF0000"/>
                  </a:solidFill>
                </a:ln>
                <a:latin typeface="Times New Roman" pitchFamily="18" charset="0"/>
                <a:cs typeface="Times New Roman" pitchFamily="18" charset="0"/>
              </a:rPr>
              <a:t> </a:t>
            </a:r>
            <a:r>
              <a:rPr lang="en-US" sz="2400" b="1" dirty="0" err="1">
                <a:ln w="3175" cmpd="sng">
                  <a:solidFill>
                    <a:srgbClr val="FF0000"/>
                  </a:solidFill>
                </a:ln>
                <a:latin typeface="Times New Roman" pitchFamily="18" charset="0"/>
                <a:cs typeface="Times New Roman" pitchFamily="18" charset="0"/>
              </a:rPr>
              <a:t>poshtë</a:t>
            </a:r>
            <a:r>
              <a:rPr lang="en-US" sz="2000" dirty="0"/>
              <a:t>: </a:t>
            </a:r>
            <a:br>
              <a:rPr lang="en-US" sz="2000" dirty="0"/>
            </a:br>
            <a:r>
              <a:rPr lang="en-US" sz="2400" dirty="0">
                <a:solidFill>
                  <a:srgbClr val="0070C0"/>
                </a:solidFill>
              </a:rPr>
              <a:t> </a:t>
            </a:r>
            <a:r>
              <a:rPr lang="en-US" sz="2400" b="1" dirty="0">
                <a:solidFill>
                  <a:srgbClr val="0070C0"/>
                </a:solidFill>
                <a:latin typeface="Times New Roman" pitchFamily="18" charset="0"/>
                <a:cs typeface="Times New Roman" pitchFamily="18" charset="0"/>
              </a:rPr>
              <a:t>3. </a:t>
            </a:r>
            <a:r>
              <a:rPr lang="en-US" sz="2400" b="1" dirty="0" err="1">
                <a:solidFill>
                  <a:srgbClr val="0070C0"/>
                </a:solidFill>
                <a:latin typeface="Times New Roman" pitchFamily="18" charset="0"/>
                <a:cs typeface="Times New Roman" pitchFamily="18" charset="0"/>
              </a:rPr>
              <a:t>Institucionet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shtetërore</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të</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pushtetit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ligjvënës</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të</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pushtetit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gjyqësor</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dhe</a:t>
            </a:r>
            <a:r>
              <a:rPr lang="en-US" sz="2400" b="1" dirty="0">
                <a:solidFill>
                  <a:srgbClr val="0070C0"/>
                </a:solidFill>
                <a:latin typeface="Times New Roman" pitchFamily="18" charset="0"/>
                <a:cs typeface="Times New Roman" pitchFamily="18" charset="0"/>
              </a:rPr>
              <a:t/>
            </a:r>
            <a:br>
              <a:rPr lang="en-US" sz="2400" b="1" dirty="0">
                <a:solidFill>
                  <a:srgbClr val="0070C0"/>
                </a:solidFill>
                <a:latin typeface="Times New Roman" pitchFamily="18" charset="0"/>
                <a:cs typeface="Times New Roman" pitchFamily="18" charset="0"/>
              </a:rPr>
            </a:br>
            <a:r>
              <a:rPr lang="en-US" sz="2400" b="1" dirty="0" err="1">
                <a:solidFill>
                  <a:srgbClr val="0070C0"/>
                </a:solidFill>
                <a:latin typeface="Times New Roman" pitchFamily="18" charset="0"/>
                <a:cs typeface="Times New Roman" pitchFamily="18" charset="0"/>
              </a:rPr>
              <a:t>institucionet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kushtetuese</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të</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pavarura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sipas</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nenit</a:t>
            </a:r>
            <a:r>
              <a:rPr lang="en-US" sz="2400" b="1" dirty="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19 </a:t>
            </a:r>
            <a:r>
              <a:rPr lang="en-US" sz="2400" b="1" dirty="0" err="1" smtClean="0">
                <a:solidFill>
                  <a:srgbClr val="0070C0"/>
                </a:solidFill>
                <a:latin typeface="Times New Roman" pitchFamily="18" charset="0"/>
                <a:cs typeface="Times New Roman" pitchFamily="18" charset="0"/>
              </a:rPr>
              <a:t>pika</a:t>
            </a:r>
            <a:r>
              <a:rPr lang="en-US" sz="2400" b="1" dirty="0" smtClean="0">
                <a:solidFill>
                  <a:srgbClr val="0070C0"/>
                </a:solidFill>
                <a:latin typeface="Times New Roman" pitchFamily="18" charset="0"/>
                <a:cs typeface="Times New Roman" pitchFamily="18" charset="0"/>
              </a:rPr>
              <a:t> 4 </a:t>
            </a:r>
            <a:r>
              <a:rPr lang="en-US" sz="2400" b="1" dirty="0" err="1">
                <a:solidFill>
                  <a:srgbClr val="0070C0"/>
                </a:solidFill>
                <a:latin typeface="Times New Roman" pitchFamily="18" charset="0"/>
                <a:cs typeface="Times New Roman" pitchFamily="18" charset="0"/>
              </a:rPr>
              <a:t>të</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Ligjit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Për</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arkivat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ndryshuar</a:t>
            </a:r>
            <a:r>
              <a:rPr lang="en-US" sz="2400" b="1" dirty="0" smtClean="0">
                <a:solidFill>
                  <a:srgbClr val="0070C0"/>
                </a:solidFill>
                <a:latin typeface="Times New Roman" pitchFamily="18" charset="0"/>
                <a:cs typeface="Times New Roman" pitchFamily="18" charset="0"/>
              </a:rPr>
              <a:t>. </a:t>
            </a:r>
            <a:r>
              <a:rPr lang="en-US" sz="2000" dirty="0"/>
              <a:t/>
            </a:r>
            <a:br>
              <a:rPr lang="en-US" sz="2000" dirty="0"/>
            </a:br>
            <a:r>
              <a:rPr lang="en-US" sz="2000" dirty="0"/>
              <a:t> </a:t>
            </a:r>
            <a:br>
              <a:rPr lang="en-US" sz="2000" dirty="0"/>
            </a:br>
            <a:endParaRPr lang="en-US" sz="2000" b="1" dirty="0"/>
          </a:p>
        </p:txBody>
      </p:sp>
      <p:sp>
        <p:nvSpPr>
          <p:cNvPr id="5" name="Content Placeholder 4"/>
          <p:cNvSpPr>
            <a:spLocks noGrp="1"/>
          </p:cNvSpPr>
          <p:nvPr>
            <p:ph idx="1"/>
          </p:nvPr>
        </p:nvSpPr>
        <p:spPr>
          <a:xfrm>
            <a:off x="866900" y="3099460"/>
            <a:ext cx="10913422" cy="3578742"/>
          </a:xfrm>
          <a:ln w="57150">
            <a:solidFill>
              <a:srgbClr val="00B050"/>
            </a:solidFill>
          </a:ln>
        </p:spPr>
        <p:txBody>
          <a:bodyPr/>
          <a:lstStyle/>
          <a:p>
            <a:endParaRPr lang="en-US" dirty="0">
              <a:solidFill>
                <a:srgbClr val="00B0F0"/>
              </a:solidFill>
            </a:endParaRPr>
          </a:p>
        </p:txBody>
      </p:sp>
      <p:sp>
        <p:nvSpPr>
          <p:cNvPr id="7" name="Oval 6"/>
          <p:cNvSpPr/>
          <p:nvPr/>
        </p:nvSpPr>
        <p:spPr>
          <a:xfrm>
            <a:off x="914400" y="3246634"/>
            <a:ext cx="4149759" cy="2958957"/>
          </a:xfrm>
          <a:prstGeom prst="ellipse">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prstClr val="white"/>
                </a:solidFill>
                <a:latin typeface="Times New Roman" panose="02020603050405020304" pitchFamily="18" charset="0"/>
                <a:cs typeface="Times New Roman" panose="02020603050405020304" pitchFamily="18" charset="0"/>
              </a:rPr>
              <a:t>ARKIVI </a:t>
            </a:r>
            <a:r>
              <a:rPr lang="en-US" sz="2000" b="1" dirty="0">
                <a:solidFill>
                  <a:prstClr val="white"/>
                </a:solidFill>
                <a:latin typeface="Times New Roman" panose="02020603050405020304" pitchFamily="18" charset="0"/>
                <a:cs typeface="Times New Roman" panose="02020603050405020304" pitchFamily="18" charset="0"/>
              </a:rPr>
              <a:t>QENDROR SHTETȄROR I DREJTËSISË</a:t>
            </a:r>
          </a:p>
          <a:p>
            <a:pPr algn="ctr"/>
            <a:r>
              <a:rPr lang="en-US" sz="2000" b="1" dirty="0" smtClean="0"/>
              <a:t> </a:t>
            </a:r>
            <a:r>
              <a:rPr lang="en-US" sz="2000" b="1" dirty="0" smtClean="0">
                <a:latin typeface="Times New Roman"/>
                <a:cs typeface="Times New Roman"/>
              </a:rPr>
              <a:t> </a:t>
            </a:r>
            <a:endParaRPr lang="en-US" sz="2000" b="1" dirty="0">
              <a:latin typeface="Times New Roman"/>
              <a:cs typeface="Times New Roman"/>
            </a:endParaRPr>
          </a:p>
          <a:p>
            <a:pPr algn="ctr"/>
            <a:endParaRPr lang="en-US" sz="2000" b="1" dirty="0"/>
          </a:p>
        </p:txBody>
      </p:sp>
      <p:sp>
        <p:nvSpPr>
          <p:cNvPr id="8" name="Rectangle 7"/>
          <p:cNvSpPr/>
          <p:nvPr/>
        </p:nvSpPr>
        <p:spPr>
          <a:xfrm>
            <a:off x="1745673" y="4952010"/>
            <a:ext cx="2588821" cy="90593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Regjistri</a:t>
            </a:r>
            <a:r>
              <a:rPr lang="en-US" b="1" dirty="0"/>
              <a:t> </a:t>
            </a:r>
            <a:r>
              <a:rPr lang="en-US" b="1" dirty="0" err="1"/>
              <a:t>i</a:t>
            </a:r>
            <a:r>
              <a:rPr lang="en-US" b="1" dirty="0"/>
              <a:t> </a:t>
            </a:r>
            <a:r>
              <a:rPr lang="en-US" b="1" dirty="0" err="1"/>
              <a:t>Fondeve</a:t>
            </a:r>
            <a:r>
              <a:rPr lang="en-US" b="1" dirty="0"/>
              <a:t> </a:t>
            </a:r>
            <a:r>
              <a:rPr lang="en-US" b="1" dirty="0" err="1"/>
              <a:t>Arkivore</a:t>
            </a:r>
            <a:endParaRPr lang="en-US" b="1" dirty="0"/>
          </a:p>
        </p:txBody>
      </p:sp>
      <p:sp>
        <p:nvSpPr>
          <p:cNvPr id="9" name="Oval 8"/>
          <p:cNvSpPr/>
          <p:nvPr/>
        </p:nvSpPr>
        <p:spPr>
          <a:xfrm>
            <a:off x="6323611" y="3246634"/>
            <a:ext cx="5118266" cy="1555667"/>
          </a:xfrm>
          <a:prstGeom prst="ellipse">
            <a:avLst/>
          </a:prstGeom>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ARKIVAT E </a:t>
            </a:r>
            <a:r>
              <a:rPr lang="en-US" sz="2400" b="1" dirty="0" smtClean="0"/>
              <a:t>PROKURORIVE TË GJITHA NIVELEVE</a:t>
            </a:r>
            <a:endParaRPr lang="en-US" sz="2400" b="1" dirty="0"/>
          </a:p>
        </p:txBody>
      </p:sp>
      <p:sp>
        <p:nvSpPr>
          <p:cNvPr id="10" name="Oval 9"/>
          <p:cNvSpPr/>
          <p:nvPr/>
        </p:nvSpPr>
        <p:spPr>
          <a:xfrm>
            <a:off x="5985164" y="4952010"/>
            <a:ext cx="5023262" cy="1377538"/>
          </a:xfrm>
          <a:prstGeom prst="ellipse">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ARKIVAT E </a:t>
            </a:r>
            <a:r>
              <a:rPr lang="en-US" sz="2400" b="1" dirty="0" smtClean="0"/>
              <a:t>GJYKATAVE TË GJITHA NIVELEVE</a:t>
            </a:r>
            <a:endParaRPr lang="en-US" sz="2400" b="1" dirty="0"/>
          </a:p>
        </p:txBody>
      </p:sp>
      <p:sp>
        <p:nvSpPr>
          <p:cNvPr id="12" name="Down Arrow 11"/>
          <p:cNvSpPr/>
          <p:nvPr/>
        </p:nvSpPr>
        <p:spPr>
          <a:xfrm rot="4399114">
            <a:off x="5182157" y="3327741"/>
            <a:ext cx="481143" cy="219073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983502">
            <a:off x="5198448" y="4307126"/>
            <a:ext cx="472532" cy="22549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51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6EB500-3C71-4E74-AB28-219F19E1C0A8}"/>
              </a:ext>
            </a:extLst>
          </p:cNvPr>
          <p:cNvSpPr>
            <a:spLocks noGrp="1"/>
          </p:cNvSpPr>
          <p:nvPr>
            <p:ph type="title"/>
          </p:nvPr>
        </p:nvSpPr>
        <p:spPr>
          <a:xfrm>
            <a:off x="1499969" y="402083"/>
            <a:ext cx="9692640" cy="809200"/>
          </a:xfrm>
        </p:spPr>
        <p:txBody>
          <a:bodyPr>
            <a:normAutofit/>
          </a:bodyPr>
          <a:lstStyle/>
          <a:p>
            <a:endParaRPr lang="en-US" sz="2400" b="1" dirty="0">
              <a:latin typeface="Times New Roman" pitchFamily="18" charset="0"/>
              <a:cs typeface="Times New Roman" pitchFamily="18" charset="0"/>
            </a:endParaRPr>
          </a:p>
        </p:txBody>
      </p:sp>
      <p:sp>
        <p:nvSpPr>
          <p:cNvPr id="5" name="Content Placeholder 4"/>
          <p:cNvSpPr>
            <a:spLocks noGrp="1"/>
          </p:cNvSpPr>
          <p:nvPr>
            <p:ph idx="1"/>
          </p:nvPr>
        </p:nvSpPr>
        <p:spPr>
          <a:xfrm>
            <a:off x="807522" y="1258785"/>
            <a:ext cx="11016135" cy="1270659"/>
          </a:xfrm>
          <a:ln w="57150"/>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buNone/>
            </a:pPr>
            <a:r>
              <a:rPr lang="en-US" sz="6200" b="1" dirty="0">
                <a:latin typeface="Times New Roman" pitchFamily="18" charset="0"/>
                <a:cs typeface="Times New Roman" pitchFamily="18" charset="0"/>
              </a:rPr>
              <a:t> </a:t>
            </a:r>
            <a:r>
              <a:rPr lang="en-US" sz="8600" b="1" dirty="0">
                <a:latin typeface="Times New Roman" pitchFamily="18" charset="0"/>
                <a:cs typeface="Times New Roman" pitchFamily="18" charset="0"/>
              </a:rPr>
              <a:t>“</a:t>
            </a:r>
            <a:r>
              <a:rPr lang="en-US" sz="8600" b="1" dirty="0" err="1">
                <a:latin typeface="Times New Roman" pitchFamily="18" charset="0"/>
                <a:cs typeface="Times New Roman" pitchFamily="18" charset="0"/>
              </a:rPr>
              <a:t>Fondi</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arkivor</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kombëtar</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është</a:t>
            </a:r>
            <a:r>
              <a:rPr lang="en-US" sz="8600" b="1" dirty="0">
                <a:latin typeface="Times New Roman" pitchFamily="18" charset="0"/>
                <a:cs typeface="Times New Roman" pitchFamily="18" charset="0"/>
              </a:rPr>
              <a:t> e </a:t>
            </a:r>
            <a:r>
              <a:rPr lang="en-US" sz="8600" b="1" dirty="0" err="1">
                <a:latin typeface="Times New Roman" pitchFamily="18" charset="0"/>
                <a:cs typeface="Times New Roman" pitchFamily="18" charset="0"/>
              </a:rPr>
              <a:t>gjithë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pasuria</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dokumentare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shtetërore</a:t>
            </a:r>
            <a:r>
              <a:rPr lang="en-US" sz="8600" b="1" dirty="0">
                <a:latin typeface="Times New Roman" pitchFamily="18" charset="0"/>
                <a:cs typeface="Times New Roman" pitchFamily="18" charset="0"/>
              </a:rPr>
              <a:t> e </a:t>
            </a:r>
            <a:r>
              <a:rPr lang="en-US" sz="8600" b="1" dirty="0" err="1">
                <a:latin typeface="Times New Roman" pitchFamily="18" charset="0"/>
                <a:cs typeface="Times New Roman" pitchFamily="18" charset="0"/>
              </a:rPr>
              <a:t>joshtetërore</a:t>
            </a:r>
            <a:r>
              <a:rPr lang="en-US" sz="8600" b="1" dirty="0">
                <a:latin typeface="Times New Roman" pitchFamily="18" charset="0"/>
                <a:cs typeface="Times New Roman" pitchFamily="18" charset="0"/>
              </a:rPr>
              <a:t>,</a:t>
            </a:r>
            <a:br>
              <a:rPr lang="en-US" sz="8600" b="1" dirty="0">
                <a:latin typeface="Times New Roman" pitchFamily="18" charset="0"/>
                <a:cs typeface="Times New Roman" pitchFamily="18" charset="0"/>
              </a:rPr>
            </a:br>
            <a:r>
              <a:rPr lang="en-US" sz="8600" b="1" dirty="0">
                <a:latin typeface="Times New Roman" pitchFamily="18" charset="0"/>
                <a:cs typeface="Times New Roman" pitchFamily="18" charset="0"/>
              </a:rPr>
              <a:t>me </a:t>
            </a:r>
            <a:r>
              <a:rPr lang="en-US" sz="8600" b="1" dirty="0" err="1">
                <a:latin typeface="Times New Roman" pitchFamily="18" charset="0"/>
                <a:cs typeface="Times New Roman" pitchFamily="18" charset="0"/>
              </a:rPr>
              <a:t>vlerë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ruajtjeje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të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përhershme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ose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të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përkohshme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në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administrim</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të</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arkivave</a:t>
            </a:r>
            <a:r>
              <a:rPr lang="en-US" sz="8600" b="1" dirty="0">
                <a:latin typeface="Times New Roman" pitchFamily="18" charset="0"/>
                <a:cs typeface="Times New Roman" pitchFamily="18" charset="0"/>
              </a:rPr>
              <a:t> </a:t>
            </a:r>
            <a:r>
              <a:rPr lang="en-US" sz="8600" b="1" dirty="0" err="1">
                <a:latin typeface="Times New Roman" pitchFamily="18" charset="0"/>
                <a:cs typeface="Times New Roman" pitchFamily="18" charset="0"/>
              </a:rPr>
              <a:t>shtetërorë</a:t>
            </a:r>
            <a:r>
              <a:rPr lang="en-US" sz="8600" b="1" dirty="0">
                <a:latin typeface="Times New Roman" pitchFamily="18" charset="0"/>
                <a:cs typeface="Times New Roman" pitchFamily="18" charset="0"/>
              </a:rPr>
              <a:t> a </a:t>
            </a:r>
            <a:r>
              <a:rPr lang="en-US" sz="8600" b="1" dirty="0" err="1">
                <a:latin typeface="Times New Roman" pitchFamily="18" charset="0"/>
                <a:cs typeface="Times New Roman" pitchFamily="18" charset="0"/>
              </a:rPr>
              <a:t>privatë</a:t>
            </a:r>
            <a:r>
              <a:rPr lang="en-US" sz="8600" b="1" dirty="0">
                <a:latin typeface="Times New Roman" pitchFamily="18" charset="0"/>
                <a:cs typeface="Times New Roman" pitchFamily="18" charset="0"/>
              </a:rPr>
              <a:t>. </a:t>
            </a:r>
            <a:r>
              <a:rPr lang="en-US" sz="5000" dirty="0">
                <a:latin typeface="Times New Roman" pitchFamily="18" charset="0"/>
                <a:cs typeface="Times New Roman" pitchFamily="18" charset="0"/>
              </a:rPr>
              <a:t/>
            </a:r>
            <a:br>
              <a:rPr lang="en-US" sz="5000" dirty="0">
                <a:latin typeface="Times New Roman" pitchFamily="18" charset="0"/>
                <a:cs typeface="Times New Roman" pitchFamily="18" charset="0"/>
              </a:rPr>
            </a:br>
            <a:r>
              <a:rPr lang="en-US" dirty="0"/>
              <a:t> </a:t>
            </a:r>
          </a:p>
        </p:txBody>
      </p:sp>
      <p:sp>
        <p:nvSpPr>
          <p:cNvPr id="7" name="Oval 6"/>
          <p:cNvSpPr/>
          <p:nvPr/>
        </p:nvSpPr>
        <p:spPr>
          <a:xfrm>
            <a:off x="1971303" y="344384"/>
            <a:ext cx="8775865" cy="771897"/>
          </a:xfrm>
          <a:prstGeom prst="ellipse">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F0"/>
                </a:solidFill>
                <a:latin typeface="Bodoni MT Black" pitchFamily="18" charset="0"/>
              </a:rPr>
              <a:t>F O N D I   </a:t>
            </a:r>
            <a:r>
              <a:rPr lang="en-US" sz="2400" dirty="0" smtClean="0">
                <a:solidFill>
                  <a:srgbClr val="00B0F0"/>
                </a:solidFill>
                <a:latin typeface="Bodoni MT Black" pitchFamily="18" charset="0"/>
              </a:rPr>
              <a:t>ARKIVOR </a:t>
            </a:r>
            <a:endParaRPr lang="en-US" sz="2400" dirty="0">
              <a:solidFill>
                <a:srgbClr val="00B0F0"/>
              </a:solidFill>
              <a:latin typeface="Bodoni MT Black" pitchFamily="18" charset="0"/>
            </a:endParaRPr>
          </a:p>
        </p:txBody>
      </p:sp>
      <p:sp>
        <p:nvSpPr>
          <p:cNvPr id="6" name="Oval 5"/>
          <p:cNvSpPr/>
          <p:nvPr/>
        </p:nvSpPr>
        <p:spPr>
          <a:xfrm>
            <a:off x="2743200" y="2671948"/>
            <a:ext cx="7172695" cy="819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000" b="1" dirty="0">
                <a:solidFill>
                  <a:srgbClr val="FFFF00"/>
                </a:solidFill>
              </a:rPr>
              <a:t>Përcaktimi i përkatësisë së fondit</a:t>
            </a:r>
            <a:r>
              <a:rPr lang="en-US" sz="2000" b="1" dirty="0">
                <a:solidFill>
                  <a:srgbClr val="FFFF00"/>
                </a:solidFill>
              </a:rPr>
              <a:t>.</a:t>
            </a:r>
            <a:r>
              <a:rPr lang="sq-AL" sz="2000" b="1" dirty="0">
                <a:solidFill>
                  <a:srgbClr val="FFFF00"/>
                </a:solidFill>
              </a:rPr>
              <a:t> </a:t>
            </a:r>
            <a:endParaRPr lang="en-US" sz="2000" b="1" dirty="0">
              <a:solidFill>
                <a:srgbClr val="FFFF00"/>
              </a:solidFill>
            </a:endParaRPr>
          </a:p>
        </p:txBody>
      </p:sp>
      <p:sp>
        <p:nvSpPr>
          <p:cNvPr id="10" name="Rectangle 9"/>
          <p:cNvSpPr/>
          <p:nvPr/>
        </p:nvSpPr>
        <p:spPr>
          <a:xfrm>
            <a:off x="950027" y="3681351"/>
            <a:ext cx="10723418" cy="1270659"/>
          </a:xfrm>
          <a:prstGeom prst="rect">
            <a:avLst/>
          </a:prstGeom>
          <a:solidFill>
            <a:schemeClr val="accent4"/>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chemeClr val="tx1"/>
                </a:solidFill>
                <a:latin typeface="Times New Roman" pitchFamily="18" charset="0"/>
                <a:cs typeface="Times New Roman" pitchFamily="18" charset="0"/>
              </a:rPr>
              <a:t>Me fond </a:t>
            </a:r>
            <a:r>
              <a:rPr lang="en-US" sz="2400" b="1" dirty="0" err="1">
                <a:solidFill>
                  <a:schemeClr val="tx1"/>
                </a:solidFill>
                <a:latin typeface="Times New Roman" pitchFamily="18" charset="0"/>
                <a:cs typeface="Times New Roman" pitchFamily="18" charset="0"/>
              </a:rPr>
              <a:t>arkivor</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kuptojmë</a:t>
            </a:r>
            <a:r>
              <a:rPr lang="en-US" sz="2400" b="1" dirty="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tërësi</a:t>
            </a:r>
            <a:r>
              <a:rPr lang="en-US" sz="2400" b="1" dirty="0" err="1">
                <a:solidFill>
                  <a:schemeClr val="tx1"/>
                </a:solidFill>
                <a:latin typeface="Times New Roman" pitchFamily="18" charset="0"/>
                <a:cs typeface="Times New Roman" pitchFamily="18" charset="0"/>
              </a:rPr>
              <a:t>në</a:t>
            </a:r>
            <a:r>
              <a:rPr lang="sq-AL" sz="2400" b="1" dirty="0">
                <a:solidFill>
                  <a:schemeClr val="tx1"/>
                </a:solidFill>
                <a:latin typeface="Times New Roman" pitchFamily="18" charset="0"/>
                <a:cs typeface="Times New Roman" pitchFamily="18" charset="0"/>
              </a:rPr>
              <a:t> e dokumenteve të krijuara nga fondkrijuesi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a:t>
            </a:r>
            <a:r>
              <a:rPr lang="en-US" sz="2400" b="1" dirty="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 dhe ato të ardhura në adresë të tij</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brenda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afateve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një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viti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kalendarik</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apo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profesional</a:t>
            </a:r>
            <a:r>
              <a:rPr lang="en-US" sz="2400" b="1" dirty="0">
                <a:solidFill>
                  <a:schemeClr val="tx1"/>
                </a:solidFill>
                <a:latin typeface="Times New Roman" pitchFamily="18" charset="0"/>
                <a:cs typeface="Times New Roman" pitchFamily="18" charset="0"/>
              </a:rPr>
              <a:t>.</a:t>
            </a:r>
            <a:r>
              <a:rPr lang="sq-AL" sz="2400" b="1" dirty="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439388" y="5165766"/>
            <a:ext cx="11210306" cy="1341912"/>
          </a:xfrm>
          <a:prstGeom prst="rect">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sq-AL" sz="2400" b="1" dirty="0">
                <a:ln>
                  <a:solidFill>
                    <a:schemeClr val="tx1"/>
                  </a:solidFill>
                </a:ln>
                <a:solidFill>
                  <a:schemeClr val="tx1"/>
                </a:solidFill>
              </a:rPr>
              <a:t>Për të përcaktuar se cili është fondkrijuesi duhet plotësuar kushti që çdo institucion të ketë buxhetin e vet të pavarur, të miratuar në mënyrë nominale nga organet kolegjiale përkatëse</a:t>
            </a:r>
            <a:r>
              <a:rPr lang="en-US" sz="2400" b="1" dirty="0">
                <a:ln>
                  <a:solidFill>
                    <a:schemeClr val="tx1"/>
                  </a:solidFill>
                </a:ln>
                <a:solidFill>
                  <a:schemeClr val="tx1"/>
                </a:solidFill>
              </a:rPr>
              <a:t>.</a:t>
            </a:r>
            <a:r>
              <a:rPr lang="sq-AL" sz="2400" b="1" dirty="0">
                <a:ln>
                  <a:solidFill>
                    <a:schemeClr val="tx1"/>
                  </a:solidFill>
                </a:ln>
                <a:solidFill>
                  <a:schemeClr val="tx1"/>
                </a:solidFill>
              </a:rPr>
              <a:t> </a:t>
            </a:r>
            <a:endParaRPr lang="en-US" sz="2400" b="1" dirty="0">
              <a:ln>
                <a:solidFill>
                  <a:schemeClr val="tx1"/>
                </a:solidFill>
              </a:ln>
              <a:solidFill>
                <a:schemeClr val="tx1"/>
              </a:solidFill>
            </a:endParaRPr>
          </a:p>
          <a:p>
            <a:pPr algn="ctr"/>
            <a:endParaRPr lang="en-US" dirty="0">
              <a:ln>
                <a:solidFill>
                  <a:schemeClr val="tx1"/>
                </a:solidFill>
              </a:ln>
              <a:solidFill>
                <a:schemeClr val="tx1"/>
              </a:solidFill>
            </a:endParaRPr>
          </a:p>
        </p:txBody>
      </p:sp>
    </p:spTree>
    <p:extLst>
      <p:ext uri="{BB962C8B-B14F-4D97-AF65-F5344CB8AC3E}">
        <p14:creationId xmlns:p14="http://schemas.microsoft.com/office/powerpoint/2010/main" val="326852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AF551F-6895-4417-B434-2DBAAF867E94}"/>
              </a:ext>
            </a:extLst>
          </p:cNvPr>
          <p:cNvSpPr>
            <a:spLocks noGrp="1"/>
          </p:cNvSpPr>
          <p:nvPr>
            <p:ph type="title"/>
          </p:nvPr>
        </p:nvSpPr>
        <p:spPr>
          <a:xfrm>
            <a:off x="1626919" y="205482"/>
            <a:ext cx="10058400" cy="1231431"/>
          </a:xfrm>
          <a:ln w="57150">
            <a:solidFill>
              <a:schemeClr val="accent2"/>
            </a:solidFill>
          </a:ln>
        </p:spPr>
        <p:txBody>
          <a:bodyPr>
            <a:noAutofit/>
          </a:bodyPr>
          <a:lstStyle/>
          <a:p>
            <a:pPr lvl="1"/>
            <a:r>
              <a:rPr lang="sq-AL" sz="2000" b="1" dirty="0">
                <a:latin typeface="Times New Roman" pitchFamily="18" charset="0"/>
                <a:cs typeface="Times New Roman" pitchFamily="18" charset="0"/>
              </a:rPr>
              <a:t>Në rast të mbylljes së veprimtarisë së një fondkrijuesi dhe të kalimit të atributeve ligjore në një institucion tjetër, institucioni ka më shumë se një fond</a:t>
            </a:r>
            <a:r>
              <a:rPr lang="sq-AL" b="1"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a:t>
            </a:r>
            <a:r>
              <a:rPr lang="en-US" b="1" dirty="0" err="1">
                <a:solidFill>
                  <a:srgbClr val="7030A0"/>
                </a:solidFill>
                <a:latin typeface="Times New Roman" pitchFamily="18" charset="0"/>
                <a:cs typeface="Times New Roman" pitchFamily="18" charset="0"/>
              </a:rPr>
              <a:t>Secili</a:t>
            </a:r>
            <a:r>
              <a:rPr lang="en-US" b="1" dirty="0">
                <a:solidFill>
                  <a:srgbClr val="7030A0"/>
                </a:solidFill>
                <a:latin typeface="Times New Roman" pitchFamily="18" charset="0"/>
                <a:cs typeface="Times New Roman" pitchFamily="18" charset="0"/>
              </a:rPr>
              <a:t> fond </a:t>
            </a:r>
            <a:r>
              <a:rPr lang="en-US" b="1" dirty="0" err="1">
                <a:solidFill>
                  <a:srgbClr val="7030A0"/>
                </a:solidFill>
                <a:latin typeface="Times New Roman" pitchFamily="18" charset="0"/>
                <a:cs typeface="Times New Roman" pitchFamily="18" charset="0"/>
              </a:rPr>
              <a:t>trashgon</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nr.që</a:t>
            </a:r>
            <a:r>
              <a:rPr lang="en-US" b="1" dirty="0">
                <a:solidFill>
                  <a:srgbClr val="7030A0"/>
                </a:solidFill>
                <a:latin typeface="Times New Roman" pitchFamily="18" charset="0"/>
                <a:cs typeface="Times New Roman" pitchFamily="18" charset="0"/>
              </a:rPr>
              <a:t> ka </a:t>
            </a:r>
            <a:r>
              <a:rPr lang="en-US" b="1" dirty="0" err="1">
                <a:solidFill>
                  <a:srgbClr val="7030A0"/>
                </a:solidFill>
                <a:latin typeface="Times New Roman" pitchFamily="18" charset="0"/>
                <a:cs typeface="Times New Roman" pitchFamily="18" charset="0"/>
              </a:rPr>
              <a:t>marrë</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në</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Regj.e</a:t>
            </a:r>
            <a:r>
              <a:rPr lang="en-US" b="1" dirty="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FONDEVE </a:t>
            </a:r>
            <a:r>
              <a:rPr lang="en-US" b="1" dirty="0" err="1" smtClean="0">
                <a:solidFill>
                  <a:srgbClr val="7030A0"/>
                </a:solidFill>
                <a:latin typeface="Times New Roman" pitchFamily="18" charset="0"/>
                <a:cs typeface="Times New Roman" pitchFamily="18" charset="0"/>
              </a:rPr>
              <a:t>te</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arkivit</a:t>
            </a:r>
            <a:r>
              <a:rPr lang="en-US" b="1" dirty="0" smtClean="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epror</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ku</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transferon</a:t>
            </a:r>
            <a:r>
              <a:rPr lang="en-US" b="1" dirty="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dokumentacionin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tipologjik</a:t>
            </a:r>
            <a:r>
              <a:rPr lang="en-US" b="1" dirty="0" smtClean="0">
                <a:solidFill>
                  <a:srgbClr val="7030A0"/>
                </a:solidFill>
                <a:latin typeface="Times New Roman" pitchFamily="18" charset="0"/>
                <a:cs typeface="Times New Roman" pitchFamily="18" charset="0"/>
              </a:rPr>
              <a:t> </a:t>
            </a:r>
            <a:r>
              <a:rPr lang="en-US" b="1" dirty="0">
                <a:solidFill>
                  <a:srgbClr val="7030A0"/>
                </a:solidFill>
                <a:latin typeface="Times New Roman" pitchFamily="18" charset="0"/>
                <a:cs typeface="Times New Roman" pitchFamily="18" charset="0"/>
              </a:rPr>
              <a:t>RHK)  </a:t>
            </a:r>
          </a:p>
        </p:txBody>
      </p:sp>
      <p:sp>
        <p:nvSpPr>
          <p:cNvPr id="5" name="Content Placeholder 4"/>
          <p:cNvSpPr>
            <a:spLocks noGrp="1"/>
          </p:cNvSpPr>
          <p:nvPr>
            <p:ph idx="1"/>
          </p:nvPr>
        </p:nvSpPr>
        <p:spPr>
          <a:xfrm>
            <a:off x="736270" y="4180115"/>
            <a:ext cx="11139055" cy="2137558"/>
          </a:xfrm>
        </p:spPr>
        <p:txBody>
          <a:bodyPr/>
          <a:lstStyle/>
          <a:p>
            <a:pPr>
              <a:buNone/>
            </a:pPr>
            <a:r>
              <a:rPr lang="en-US" dirty="0"/>
              <a:t> </a:t>
            </a:r>
          </a:p>
        </p:txBody>
      </p:sp>
      <p:sp>
        <p:nvSpPr>
          <p:cNvPr id="6" name="Rectangle 5"/>
          <p:cNvSpPr/>
          <p:nvPr/>
        </p:nvSpPr>
        <p:spPr>
          <a:xfrm>
            <a:off x="1365662" y="1603169"/>
            <a:ext cx="10390909" cy="1294409"/>
          </a:xfrm>
          <a:prstGeom prst="rect">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sz="2800" b="1" dirty="0">
                <a:latin typeface="Times New Roman" pitchFamily="18" charset="0"/>
                <a:cs typeface="Times New Roman" pitchFamily="18" charset="0"/>
              </a:rPr>
              <a:t>Përpunimi tekniko-shkencor i </a:t>
            </a:r>
            <a:r>
              <a:rPr lang="sq-AL" sz="2800" b="1" dirty="0" smtClean="0">
                <a:latin typeface="Times New Roman" pitchFamily="18" charset="0"/>
                <a:cs typeface="Times New Roman" pitchFamily="18" charset="0"/>
              </a:rPr>
              <a:t>dokumenteve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tipologjike</a:t>
            </a:r>
            <a:r>
              <a:rPr lang="sq-AL"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arkivore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fondkrijuesve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Sistemit</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drejtësisë</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a:p>
            <a:pPr algn="ctr"/>
            <a:endParaRPr lang="en-US" sz="2800" dirty="0"/>
          </a:p>
        </p:txBody>
      </p:sp>
      <p:sp>
        <p:nvSpPr>
          <p:cNvPr id="8" name="Oval 7"/>
          <p:cNvSpPr/>
          <p:nvPr/>
        </p:nvSpPr>
        <p:spPr>
          <a:xfrm>
            <a:off x="629392" y="3063833"/>
            <a:ext cx="10937174" cy="1410905"/>
          </a:xfrm>
          <a:prstGeom prst="ellipse">
            <a:avLst/>
          </a:prstGeom>
          <a:solidFill>
            <a:srgbClr val="00206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SKIC</a:t>
            </a:r>
            <a:r>
              <a:rPr lang="en-US" sz="2400" b="1" dirty="0">
                <a:latin typeface="Times New Roman"/>
                <a:cs typeface="Times New Roman"/>
              </a:rPr>
              <a:t>Ȅ</a:t>
            </a:r>
            <a:r>
              <a:rPr lang="en-US" sz="2400" b="1" dirty="0"/>
              <a:t> GRAFIKE E DOKUMENTEVE </a:t>
            </a:r>
            <a:r>
              <a:rPr lang="en-US" sz="2400" b="1" dirty="0" smtClean="0"/>
              <a:t>TIPOLOGJIKE ARKIVORE </a:t>
            </a:r>
            <a:r>
              <a:rPr lang="en-US" sz="2400" b="1" dirty="0"/>
              <a:t>T</a:t>
            </a:r>
            <a:r>
              <a:rPr lang="en-US" sz="2400" b="1" dirty="0">
                <a:latin typeface="Times New Roman"/>
                <a:cs typeface="Times New Roman"/>
              </a:rPr>
              <a:t>Ȅ</a:t>
            </a:r>
            <a:r>
              <a:rPr lang="en-US" sz="2400" b="1" dirty="0"/>
              <a:t> NJ</a:t>
            </a:r>
            <a:r>
              <a:rPr lang="en-US" sz="2400" b="1" dirty="0">
                <a:latin typeface="Times New Roman"/>
                <a:cs typeface="Times New Roman"/>
              </a:rPr>
              <a:t>Ȅ</a:t>
            </a:r>
            <a:r>
              <a:rPr lang="en-US" sz="2400" b="1" dirty="0"/>
              <a:t> FONDKRIJUESI BRENDA NJ</a:t>
            </a:r>
            <a:r>
              <a:rPr lang="en-US" sz="2400" b="1" dirty="0">
                <a:latin typeface="Times New Roman"/>
                <a:cs typeface="Times New Roman"/>
              </a:rPr>
              <a:t>Ȅ</a:t>
            </a:r>
            <a:r>
              <a:rPr lang="en-US" sz="2400" b="1" dirty="0"/>
              <a:t> VITI KALENDARIK </a:t>
            </a:r>
          </a:p>
        </p:txBody>
      </p:sp>
      <p:sp>
        <p:nvSpPr>
          <p:cNvPr id="11" name="Left-Right Arrow 10"/>
          <p:cNvSpPr/>
          <p:nvPr/>
        </p:nvSpPr>
        <p:spPr>
          <a:xfrm>
            <a:off x="795647" y="4474739"/>
            <a:ext cx="10794669" cy="8472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1 </a:t>
            </a:r>
            <a:r>
              <a:rPr lang="en-US" sz="2800" dirty="0" err="1">
                <a:solidFill>
                  <a:srgbClr val="FFFF00"/>
                </a:solidFill>
              </a:rPr>
              <a:t>Janar</a:t>
            </a:r>
            <a:r>
              <a:rPr lang="en-US" sz="2800" dirty="0">
                <a:solidFill>
                  <a:srgbClr val="FFFF00"/>
                </a:solidFill>
              </a:rPr>
              <a:t> </a:t>
            </a:r>
            <a:r>
              <a:rPr lang="en-US" dirty="0" smtClean="0"/>
              <a:t>FONDI </a:t>
            </a:r>
            <a:r>
              <a:rPr lang="en-US" dirty="0"/>
              <a:t>ARKIVOR </a:t>
            </a:r>
            <a:r>
              <a:rPr lang="en-US" dirty="0" err="1" smtClean="0"/>
              <a:t>tipologjik</a:t>
            </a:r>
            <a:r>
              <a:rPr lang="en-US" dirty="0" smtClean="0"/>
              <a:t> </a:t>
            </a:r>
            <a:r>
              <a:rPr lang="en-US" dirty="0" err="1" smtClean="0"/>
              <a:t>i</a:t>
            </a:r>
            <a:r>
              <a:rPr lang="en-US" dirty="0" smtClean="0"/>
              <a:t> </a:t>
            </a:r>
            <a:r>
              <a:rPr lang="en-US" dirty="0" err="1" smtClean="0"/>
              <a:t>një</a:t>
            </a:r>
            <a:r>
              <a:rPr lang="en-US" dirty="0" smtClean="0"/>
              <a:t> F/</a:t>
            </a:r>
            <a:r>
              <a:rPr lang="en-US" dirty="0" err="1" smtClean="0"/>
              <a:t>krijuesi</a:t>
            </a:r>
            <a:r>
              <a:rPr lang="en-US" dirty="0" smtClean="0"/>
              <a:t> </a:t>
            </a:r>
            <a:r>
              <a:rPr lang="en-US" dirty="0" err="1" smtClean="0"/>
              <a:t>në</a:t>
            </a:r>
            <a:r>
              <a:rPr lang="en-US" dirty="0" smtClean="0"/>
              <a:t> 1 </a:t>
            </a:r>
            <a:r>
              <a:rPr lang="en-US" dirty="0"/>
              <a:t>VIT KALENDARIK      </a:t>
            </a:r>
            <a:r>
              <a:rPr lang="en-US" sz="2800" dirty="0">
                <a:solidFill>
                  <a:srgbClr val="FFFF00"/>
                </a:solidFill>
              </a:rPr>
              <a:t>31 </a:t>
            </a:r>
            <a:r>
              <a:rPr lang="en-US" sz="2800" dirty="0" err="1">
                <a:solidFill>
                  <a:srgbClr val="FFFF00"/>
                </a:solidFill>
              </a:rPr>
              <a:t>Dhjetor</a:t>
            </a:r>
            <a:r>
              <a:rPr lang="en-US" sz="2800" dirty="0">
                <a:solidFill>
                  <a:srgbClr val="FFFF00"/>
                </a:solidFill>
              </a:rPr>
              <a:t> </a:t>
            </a:r>
          </a:p>
        </p:txBody>
      </p:sp>
      <p:sp>
        <p:nvSpPr>
          <p:cNvPr id="12" name="Right Arrow 11"/>
          <p:cNvSpPr/>
          <p:nvPr/>
        </p:nvSpPr>
        <p:spPr>
          <a:xfrm>
            <a:off x="891319" y="5238885"/>
            <a:ext cx="3338434" cy="930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FONDI ARKIVOR ADMINISTRATIV</a:t>
            </a:r>
          </a:p>
        </p:txBody>
      </p:sp>
      <p:sp>
        <p:nvSpPr>
          <p:cNvPr id="13" name="Right Arrow 12"/>
          <p:cNvSpPr/>
          <p:nvPr/>
        </p:nvSpPr>
        <p:spPr>
          <a:xfrm>
            <a:off x="4229085" y="5322012"/>
            <a:ext cx="7361231" cy="91253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FONDI ARKIVOR </a:t>
            </a:r>
            <a:r>
              <a:rPr lang="en-US" dirty="0" smtClean="0"/>
              <a:t>TIPOLOGJIK I F/</a:t>
            </a:r>
            <a:r>
              <a:rPr lang="en-US" dirty="0" err="1" smtClean="0"/>
              <a:t>krijuesit</a:t>
            </a:r>
            <a:r>
              <a:rPr lang="en-US" dirty="0" smtClean="0"/>
              <a:t> </a:t>
            </a:r>
            <a:r>
              <a:rPr lang="en-US" dirty="0" err="1" smtClean="0"/>
              <a:t>të</a:t>
            </a:r>
            <a:r>
              <a:rPr lang="en-US" dirty="0" smtClean="0"/>
              <a:t> </a:t>
            </a:r>
            <a:r>
              <a:rPr lang="en-US" dirty="0" err="1" smtClean="0"/>
              <a:t>drejtësisë</a:t>
            </a:r>
            <a:endParaRPr lang="en-US" dirty="0"/>
          </a:p>
        </p:txBody>
      </p:sp>
    </p:spTree>
    <p:extLst>
      <p:ext uri="{BB962C8B-B14F-4D97-AF65-F5344CB8AC3E}">
        <p14:creationId xmlns:p14="http://schemas.microsoft.com/office/powerpoint/2010/main" val="3313079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976044" y="1378425"/>
            <a:ext cx="10801973" cy="83251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Times New Roman" pitchFamily="18" charset="0"/>
                <a:cs typeface="Times New Roman" pitchFamily="18" charset="0"/>
              </a:rPr>
              <a:t>1 JANAR       </a:t>
            </a:r>
            <a:r>
              <a:rPr lang="en-US" sz="2000" b="1" dirty="0" smtClean="0">
                <a:solidFill>
                  <a:srgbClr val="FFFF0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FONDI  </a:t>
            </a:r>
            <a:r>
              <a:rPr lang="en-US" sz="2000" b="1" dirty="0">
                <a:latin typeface="Times New Roman" pitchFamily="18" charset="0"/>
                <a:cs typeface="Times New Roman" pitchFamily="18" charset="0"/>
              </a:rPr>
              <a:t>ARKIVOR  </a:t>
            </a:r>
            <a:r>
              <a:rPr lang="en-US" sz="2000" b="1" dirty="0" smtClean="0">
                <a:latin typeface="Times New Roman" pitchFamily="18" charset="0"/>
                <a:cs typeface="Times New Roman" pitchFamily="18" charset="0"/>
              </a:rPr>
              <a:t>TIPOLOGJIK  HETIMORE    </a:t>
            </a:r>
            <a:r>
              <a:rPr lang="en-US" sz="2000" b="1" dirty="0">
                <a:solidFill>
                  <a:srgbClr val="FFFF00"/>
                </a:solidFill>
                <a:latin typeface="Times New Roman" pitchFamily="18" charset="0"/>
                <a:cs typeface="Times New Roman" pitchFamily="18" charset="0"/>
              </a:rPr>
              <a:t>31 DHJETOR</a:t>
            </a:r>
            <a:r>
              <a:rPr lang="en-US" dirty="0">
                <a:solidFill>
                  <a:srgbClr val="FFFF00"/>
                </a:solidFill>
              </a:rPr>
              <a:t>               </a:t>
            </a:r>
          </a:p>
        </p:txBody>
      </p:sp>
      <p:sp>
        <p:nvSpPr>
          <p:cNvPr id="7" name="Oval 6"/>
          <p:cNvSpPr/>
          <p:nvPr/>
        </p:nvSpPr>
        <p:spPr>
          <a:xfrm>
            <a:off x="1310185" y="341195"/>
            <a:ext cx="10140287" cy="1023582"/>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P</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RPUNIMI  ARKIVOR  I  DOKUMENTEVE  </a:t>
            </a:r>
            <a:r>
              <a:rPr lang="en-US" sz="2000" b="1" dirty="0" smtClean="0">
                <a:solidFill>
                  <a:schemeClr val="tx1"/>
                </a:solidFill>
                <a:latin typeface="Times New Roman" pitchFamily="18" charset="0"/>
                <a:cs typeface="Times New Roman" pitchFamily="18" charset="0"/>
              </a:rPr>
              <a:t>TIPOLOGJIKE  </a:t>
            </a:r>
            <a:r>
              <a:rPr lang="en-US" sz="2000" b="1" dirty="0">
                <a:solidFill>
                  <a:schemeClr val="tx1"/>
                </a:solidFill>
                <a:latin typeface="Times New Roman" pitchFamily="18" charset="0"/>
                <a:cs typeface="Times New Roman" pitchFamily="18" charset="0"/>
              </a:rPr>
              <a:t>N</a:t>
            </a:r>
            <a:r>
              <a:rPr lang="en-US" sz="2000" b="1" dirty="0">
                <a:solidFill>
                  <a:schemeClr val="tx1"/>
                </a:solidFill>
                <a:latin typeface="Times New Roman"/>
                <a:cs typeface="Times New Roman"/>
              </a:rPr>
              <a:t>Ȅ</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SISTEMIN E DREJTËSISË</a:t>
            </a:r>
            <a:endParaRPr lang="en-US" sz="2000" b="1" dirty="0">
              <a:solidFill>
                <a:schemeClr val="tx1"/>
              </a:solidFill>
              <a:latin typeface="Times New Roman" pitchFamily="18" charset="0"/>
              <a:cs typeface="Times New Roman" pitchFamily="18" charset="0"/>
            </a:endParaRPr>
          </a:p>
        </p:txBody>
      </p:sp>
      <p:sp>
        <p:nvSpPr>
          <p:cNvPr id="8" name="Rectangle 7"/>
          <p:cNvSpPr/>
          <p:nvPr/>
        </p:nvSpPr>
        <p:spPr>
          <a:xfrm>
            <a:off x="1187355" y="2272355"/>
            <a:ext cx="10590663" cy="1153235"/>
          </a:xfrm>
          <a:prstGeom prst="rect">
            <a:avLst/>
          </a:prstGeom>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sq-AL" sz="2000" b="1" dirty="0">
                <a:latin typeface="Times New Roman" pitchFamily="18" charset="0"/>
                <a:cs typeface="Times New Roman" pitchFamily="18" charset="0"/>
              </a:rPr>
              <a:t>Me dokumentacion arkivor </a:t>
            </a:r>
            <a:r>
              <a:rPr lang="en-US" sz="2000" b="1" dirty="0" err="1" smtClean="0">
                <a:latin typeface="Times New Roman" pitchFamily="18" charset="0"/>
                <a:cs typeface="Times New Roman" pitchFamily="18" charset="0"/>
              </a:rPr>
              <a:t>tipologjik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hetimor</a:t>
            </a:r>
            <a:r>
              <a:rPr lang="sq-AL" sz="2000" b="1" dirty="0" smtClean="0">
                <a:latin typeface="Times New Roman" pitchFamily="18" charset="0"/>
                <a:cs typeface="Times New Roman" pitchFamily="18" charset="0"/>
              </a:rPr>
              <a:t> </a:t>
            </a:r>
            <a:r>
              <a:rPr lang="sq-AL" sz="2000" b="1" dirty="0">
                <a:latin typeface="Times New Roman" pitchFamily="18" charset="0"/>
                <a:cs typeface="Times New Roman" pitchFamily="18" charset="0"/>
              </a:rPr>
              <a:t>kuptohet ç</a:t>
            </a:r>
            <a:r>
              <a:rPr lang="en-US" sz="2000" b="1" dirty="0">
                <a:latin typeface="Times New Roman" pitchFamily="18" charset="0"/>
                <a:cs typeface="Times New Roman" pitchFamily="18" charset="0"/>
              </a:rPr>
              <a:t>do </a:t>
            </a:r>
            <a:r>
              <a:rPr lang="sq-AL" sz="2000" b="1" dirty="0">
                <a:latin typeface="Times New Roman" pitchFamily="18" charset="0"/>
                <a:cs typeface="Times New Roman" pitchFamily="18" charset="0"/>
              </a:rPr>
              <a:t>akt n</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funksion t</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njȅ </a:t>
            </a:r>
            <a:r>
              <a:rPr lang="sq-AL" sz="2000" b="1" dirty="0" smtClean="0">
                <a:latin typeface="Times New Roman" pitchFamily="18" charset="0"/>
                <a:cs typeface="Times New Roman" pitchFamily="18" charset="0"/>
              </a:rPr>
              <a:t>hetimi</a:t>
            </a:r>
            <a:r>
              <a:rPr lang="sq-AL" sz="2000" b="1" dirty="0">
                <a:latin typeface="Times New Roman" pitchFamily="18" charset="0"/>
                <a:cs typeface="Times New Roman" pitchFamily="18" charset="0"/>
              </a:rPr>
              <a:t>, kallzimi </a:t>
            </a:r>
            <a:r>
              <a:rPr lang="sq-AL" sz="2000" b="1" dirty="0" smtClean="0">
                <a:latin typeface="Times New Roman" pitchFamily="18" charset="0"/>
                <a:cs typeface="Times New Roman" pitchFamily="18" charset="0"/>
              </a:rPr>
              <a:t>dhe </a:t>
            </a:r>
            <a:r>
              <a:rPr lang="sq-AL" sz="2000" b="1" dirty="0">
                <a:latin typeface="Times New Roman" pitchFamily="18" charset="0"/>
                <a:cs typeface="Times New Roman" pitchFamily="18" charset="0"/>
              </a:rPr>
              <a:t>procedimi penal tȅ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kr</a:t>
            </a:r>
            <a:r>
              <a:rPr lang="sq-AL" sz="2000" b="1" dirty="0">
                <a:latin typeface="Times New Roman" pitchFamily="18" charset="0"/>
                <a:cs typeface="Times New Roman" pitchFamily="18" charset="0"/>
              </a:rPr>
              <a:t>yer gjatȅ veprimtaris</a:t>
            </a:r>
            <a:r>
              <a:rPr lang="en-US" sz="2000" b="1" dirty="0">
                <a:latin typeface="Times New Roman" pitchFamily="18" charset="0"/>
                <a:cs typeface="Times New Roman" pitchFamily="18" charset="0"/>
              </a:rPr>
              <a:t>ë</a:t>
            </a:r>
            <a:r>
              <a:rPr lang="sq-AL" sz="2000" b="1" dirty="0">
                <a:latin typeface="Times New Roman" pitchFamily="18" charset="0"/>
                <a:cs typeface="Times New Roman" pitchFamily="18" charset="0"/>
              </a:rPr>
              <a:t> s</a:t>
            </a:r>
            <a:r>
              <a:rPr lang="en-US" sz="2000" b="1" dirty="0">
                <a:latin typeface="Times New Roman" pitchFamily="18" charset="0"/>
                <a:cs typeface="Times New Roman" pitchFamily="18" charset="0"/>
              </a:rPr>
              <a:t>ë </a:t>
            </a:r>
            <a:r>
              <a:rPr lang="en-US" sz="2000" b="1" dirty="0" err="1">
                <a:latin typeface="Times New Roman" pitchFamily="18" charset="0"/>
                <a:cs typeface="Times New Roman" pitchFamily="18" charset="0"/>
              </a:rPr>
              <a:t>një</a:t>
            </a:r>
            <a:r>
              <a:rPr lang="en-US" sz="2000" b="1" dirty="0">
                <a:latin typeface="Times New Roman" pitchFamily="18" charset="0"/>
                <a:cs typeface="Times New Roman" pitchFamily="18" charset="0"/>
              </a:rPr>
              <a:t> </a:t>
            </a:r>
            <a:r>
              <a:rPr lang="sq-AL" sz="2000" b="1" dirty="0">
                <a:latin typeface="Times New Roman" pitchFamily="18" charset="0"/>
                <a:cs typeface="Times New Roman" pitchFamily="18" charset="0"/>
              </a:rPr>
              <a:t>fond-krijuesi</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hetimor</a:t>
            </a:r>
            <a:r>
              <a:rPr lang="sq-AL"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algn="ctr"/>
            <a:endParaRPr lang="en-US" dirty="0"/>
          </a:p>
        </p:txBody>
      </p:sp>
      <p:sp>
        <p:nvSpPr>
          <p:cNvPr id="9" name="Right Arrow 8"/>
          <p:cNvSpPr/>
          <p:nvPr/>
        </p:nvSpPr>
        <p:spPr>
          <a:xfrm>
            <a:off x="667820" y="5622874"/>
            <a:ext cx="4641159" cy="103723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b="1" dirty="0"/>
              <a:t> </a:t>
            </a:r>
            <a:r>
              <a:rPr lang="en-US" b="1" dirty="0"/>
              <a:t>SERIA                   </a:t>
            </a:r>
            <a:r>
              <a:rPr lang="sq-AL" b="1" dirty="0"/>
              <a:t>7-001</a:t>
            </a:r>
            <a:r>
              <a:rPr lang="en-US" b="1" dirty="0"/>
              <a:t>,</a:t>
            </a:r>
            <a:r>
              <a:rPr lang="sq-AL" dirty="0"/>
              <a:t> </a:t>
            </a:r>
            <a:r>
              <a:rPr lang="en-US" dirty="0"/>
              <a:t> </a:t>
            </a:r>
            <a:r>
              <a:rPr lang="sq-AL" sz="2000" b="1" dirty="0"/>
              <a:t>7-018</a:t>
            </a:r>
            <a:r>
              <a:rPr lang="en-US" sz="2000" b="1" dirty="0"/>
              <a:t>,</a:t>
            </a:r>
            <a:r>
              <a:rPr lang="sq-AL" sz="2000" b="1" dirty="0"/>
              <a:t> 7-019</a:t>
            </a:r>
            <a:r>
              <a:rPr lang="en-US" sz="2000" b="1" dirty="0"/>
              <a:t>   </a:t>
            </a:r>
          </a:p>
        </p:txBody>
      </p:sp>
      <p:sp>
        <p:nvSpPr>
          <p:cNvPr id="10" name="Rounded Rectangle 9"/>
          <p:cNvSpPr/>
          <p:nvPr/>
        </p:nvSpPr>
        <p:spPr>
          <a:xfrm>
            <a:off x="3207225" y="3671248"/>
            <a:ext cx="8557146" cy="1078173"/>
          </a:xfrm>
          <a:prstGeom prst="roundRect">
            <a:avLst/>
          </a:prstGeom>
          <a:solidFill>
            <a:schemeClr val="accent1">
              <a:lumMod val="40000"/>
              <a:lumOff val="6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n>
                  <a:solidFill>
                    <a:schemeClr val="accent1">
                      <a:lumMod val="50000"/>
                    </a:schemeClr>
                  </a:solidFill>
                </a:ln>
                <a:solidFill>
                  <a:schemeClr val="tx1"/>
                </a:solidFill>
                <a:latin typeface="Times New Roman" pitchFamily="18" charset="0"/>
                <a:cs typeface="Times New Roman" pitchFamily="18" charset="0"/>
              </a:rPr>
              <a:t>Shkresa</a:t>
            </a:r>
            <a:r>
              <a:rPr lang="en-US" sz="2000" b="1" dirty="0">
                <a:ln>
                  <a:solidFill>
                    <a:schemeClr val="accent1">
                      <a:lumMod val="50000"/>
                    </a:schemeClr>
                  </a:solidFill>
                </a:ln>
                <a:solidFill>
                  <a:schemeClr val="tx1"/>
                </a:solidFill>
                <a:latin typeface="Times New Roman" pitchFamily="18" charset="0"/>
                <a:cs typeface="Times New Roman" pitchFamily="18" charset="0"/>
              </a:rPr>
              <a:t> nr.771/21 </a:t>
            </a:r>
            <a:r>
              <a:rPr lang="en-US" sz="2000" b="1" dirty="0" err="1">
                <a:ln>
                  <a:solidFill>
                    <a:schemeClr val="accent1">
                      <a:lumMod val="50000"/>
                    </a:schemeClr>
                  </a:solidFill>
                </a:ln>
                <a:solidFill>
                  <a:schemeClr val="tx1"/>
                </a:solidFill>
                <a:latin typeface="Times New Roman" pitchFamily="18" charset="0"/>
                <a:cs typeface="Times New Roman" pitchFamily="18" charset="0"/>
              </a:rPr>
              <a:t>prot.datë</a:t>
            </a:r>
            <a:r>
              <a:rPr lang="en-US" sz="2000" b="1" dirty="0">
                <a:ln>
                  <a:solidFill>
                    <a:schemeClr val="accent1">
                      <a:lumMod val="50000"/>
                    </a:schemeClr>
                  </a:solidFill>
                </a:ln>
                <a:solidFill>
                  <a:schemeClr val="tx1"/>
                </a:solidFill>
                <a:latin typeface="Times New Roman" pitchFamily="18" charset="0"/>
                <a:cs typeface="Times New Roman" pitchFamily="18" charset="0"/>
              </a:rPr>
              <a:t> 27.09.2022”Për </a:t>
            </a:r>
            <a:r>
              <a:rPr lang="en-US" sz="2000" b="1" dirty="0" err="1">
                <a:ln>
                  <a:solidFill>
                    <a:schemeClr val="accent1">
                      <a:lumMod val="50000"/>
                    </a:schemeClr>
                  </a:solidFill>
                </a:ln>
                <a:solidFill>
                  <a:schemeClr val="tx1"/>
                </a:solidFill>
                <a:latin typeface="Times New Roman" pitchFamily="18" charset="0"/>
                <a:cs typeface="Times New Roman" pitchFamily="18" charset="0"/>
              </a:rPr>
              <a:t>miratimin</a:t>
            </a:r>
            <a:r>
              <a:rPr lang="en-US" sz="2000" b="1" dirty="0">
                <a:ln>
                  <a:solidFill>
                    <a:schemeClr val="accent1">
                      <a:lumMod val="50000"/>
                    </a:schemeClr>
                  </a:solidFill>
                </a:ln>
                <a:solidFill>
                  <a:schemeClr val="tx1"/>
                </a:solidFill>
                <a:latin typeface="Times New Roman" pitchFamily="18" charset="0"/>
                <a:cs typeface="Times New Roman" pitchFamily="18" charset="0"/>
              </a:rPr>
              <a:t> e </a:t>
            </a:r>
            <a:r>
              <a:rPr lang="en-US" sz="2000" b="1" dirty="0" err="1">
                <a:ln>
                  <a:solidFill>
                    <a:schemeClr val="accent1">
                      <a:lumMod val="50000"/>
                    </a:schemeClr>
                  </a:solidFill>
                </a:ln>
                <a:solidFill>
                  <a:schemeClr val="tx1"/>
                </a:solidFill>
                <a:latin typeface="Times New Roman" pitchFamily="18" charset="0"/>
                <a:cs typeface="Times New Roman" pitchFamily="18" charset="0"/>
              </a:rPr>
              <a:t>Listave</a:t>
            </a:r>
            <a:r>
              <a:rPr lang="en-US" sz="2000" b="1" dirty="0">
                <a:ln>
                  <a:solidFill>
                    <a:schemeClr val="accent1">
                      <a:lumMod val="50000"/>
                    </a:schemeClr>
                  </a:solidFill>
                </a:ln>
                <a:solidFill>
                  <a:schemeClr val="tx1"/>
                </a:solidFill>
                <a:latin typeface="Times New Roman" pitchFamily="18" charset="0"/>
                <a:cs typeface="Times New Roman" pitchFamily="18" charset="0"/>
              </a:rPr>
              <a:t> tip me </a:t>
            </a:r>
            <a:r>
              <a:rPr lang="en-US" sz="2000" b="1" dirty="0" err="1">
                <a:ln>
                  <a:solidFill>
                    <a:schemeClr val="accent1">
                      <a:lumMod val="50000"/>
                    </a:schemeClr>
                  </a:solidFill>
                </a:ln>
                <a:solidFill>
                  <a:schemeClr val="tx1"/>
                </a:solidFill>
                <a:latin typeface="Times New Roman" pitchFamily="18" charset="0"/>
                <a:cs typeface="Times New Roman" pitchFamily="18" charset="0"/>
              </a:rPr>
              <a:t>afatet</a:t>
            </a:r>
            <a:r>
              <a:rPr lang="en-US" sz="2000" b="1" dirty="0">
                <a:ln>
                  <a:solidFill>
                    <a:schemeClr val="accent1">
                      <a:lumMod val="50000"/>
                    </a:schemeClr>
                  </a:solidFill>
                </a:ln>
                <a:solidFill>
                  <a:schemeClr val="tx1"/>
                </a:solidFill>
                <a:latin typeface="Times New Roman" pitchFamily="18" charset="0"/>
                <a:cs typeface="Times New Roman" pitchFamily="18" charset="0"/>
              </a:rPr>
              <a:t> e </a:t>
            </a:r>
            <a:r>
              <a:rPr lang="en-US" sz="2000" b="1" dirty="0" err="1">
                <a:ln>
                  <a:solidFill>
                    <a:schemeClr val="accent1">
                      <a:lumMod val="50000"/>
                    </a:schemeClr>
                  </a:solidFill>
                </a:ln>
                <a:solidFill>
                  <a:schemeClr val="tx1"/>
                </a:solidFill>
                <a:latin typeface="Times New Roman" pitchFamily="18" charset="0"/>
                <a:cs typeface="Times New Roman" pitchFamily="18" charset="0"/>
              </a:rPr>
              <a:t>ruajtjës</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së</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dokumenteve</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hetimore</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që</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arkivohen</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nga</a:t>
            </a:r>
            <a:r>
              <a:rPr lang="en-US" sz="2000" b="1" dirty="0">
                <a:ln>
                  <a:solidFill>
                    <a:schemeClr val="accent1">
                      <a:lumMod val="50000"/>
                    </a:schemeClr>
                  </a:solidFill>
                </a:ln>
                <a:solidFill>
                  <a:schemeClr val="tx1"/>
                </a:solidFill>
                <a:latin typeface="Times New Roman" pitchFamily="18" charset="0"/>
                <a:cs typeface="Times New Roman" pitchFamily="18" charset="0"/>
              </a:rPr>
              <a:t>  </a:t>
            </a:r>
            <a:r>
              <a:rPr lang="en-US" sz="2000" b="1" dirty="0" err="1">
                <a:ln>
                  <a:solidFill>
                    <a:schemeClr val="accent1">
                      <a:lumMod val="50000"/>
                    </a:schemeClr>
                  </a:solidFill>
                </a:ln>
                <a:solidFill>
                  <a:schemeClr val="tx1"/>
                </a:solidFill>
                <a:latin typeface="Times New Roman" pitchFamily="18" charset="0"/>
                <a:cs typeface="Times New Roman" pitchFamily="18" charset="0"/>
              </a:rPr>
              <a:t>Prokuroritë</a:t>
            </a:r>
            <a:r>
              <a:rPr lang="en-US" sz="2000" b="1" dirty="0">
                <a:ln>
                  <a:solidFill>
                    <a:schemeClr val="accent1">
                      <a:lumMod val="50000"/>
                    </a:schemeClr>
                  </a:solidFill>
                </a:ln>
                <a:solidFill>
                  <a:schemeClr val="tx1"/>
                </a:solidFill>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272956" y="3725840"/>
            <a:ext cx="2442949" cy="723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ORJENTIMI:</a:t>
            </a:r>
          </a:p>
        </p:txBody>
      </p:sp>
      <p:sp>
        <p:nvSpPr>
          <p:cNvPr id="12" name="Right Arrow 11"/>
          <p:cNvSpPr/>
          <p:nvPr/>
        </p:nvSpPr>
        <p:spPr>
          <a:xfrm>
            <a:off x="2729552" y="3821373"/>
            <a:ext cx="573206" cy="436728"/>
          </a:xfrm>
          <a:prstGeom prst="rightArrow">
            <a:avLst>
              <a:gd name="adj1" fmla="val 50000"/>
              <a:gd name="adj2" fmla="val 46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663820" y="5424984"/>
            <a:ext cx="6114197" cy="1262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b="1" dirty="0">
                <a:latin typeface="Times New Roman" pitchFamily="18" charset="0"/>
                <a:cs typeface="Times New Roman" pitchFamily="18" charset="0"/>
              </a:rPr>
              <a:t>SERIA                 </a:t>
            </a:r>
            <a:r>
              <a:rPr lang="en-US" sz="2000" b="1" dirty="0" smtClean="0">
                <a:latin typeface="Times New Roman" pitchFamily="18" charset="0"/>
                <a:cs typeface="Times New Roman" pitchFamily="18" charset="0"/>
              </a:rPr>
              <a:t>7-002 </a:t>
            </a:r>
            <a:r>
              <a:rPr lang="en-US" sz="2000" b="1" dirty="0" err="1">
                <a:latin typeface="Times New Roman" pitchFamily="18" charset="0"/>
                <a:cs typeface="Times New Roman" pitchFamily="18" charset="0"/>
              </a:rPr>
              <a:t>deri</a:t>
            </a:r>
            <a:r>
              <a:rPr lang="en-US" sz="2000" b="1" dirty="0">
                <a:latin typeface="Times New Roman" pitchFamily="18" charset="0"/>
                <a:cs typeface="Times New Roman" pitchFamily="18" charset="0"/>
              </a:rPr>
              <a:t> 7- 017 e 7-020</a:t>
            </a:r>
          </a:p>
        </p:txBody>
      </p:sp>
      <p:sp>
        <p:nvSpPr>
          <p:cNvPr id="14" name="Oval 13"/>
          <p:cNvSpPr/>
          <p:nvPr/>
        </p:nvSpPr>
        <p:spPr>
          <a:xfrm>
            <a:off x="472611" y="4899547"/>
            <a:ext cx="4836368" cy="602804"/>
          </a:xfrm>
          <a:prstGeom prst="ellipse">
            <a:avLst/>
          </a:prstGeom>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RHK</a:t>
            </a:r>
          </a:p>
        </p:txBody>
      </p:sp>
      <p:sp>
        <p:nvSpPr>
          <p:cNvPr id="15" name="Oval 14"/>
          <p:cNvSpPr/>
          <p:nvPr/>
        </p:nvSpPr>
        <p:spPr>
          <a:xfrm>
            <a:off x="5554639" y="4954137"/>
            <a:ext cx="5540991" cy="668741"/>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cs typeface="Times New Roman" pitchFamily="18" charset="0"/>
              </a:rPr>
              <a:t>T</a:t>
            </a:r>
            <a:r>
              <a:rPr lang="en-US" b="1" dirty="0">
                <a:latin typeface="Times New Roman"/>
                <a:cs typeface="Times New Roman"/>
              </a:rPr>
              <a:t>Ȅ</a:t>
            </a:r>
            <a:r>
              <a:rPr lang="en-US" b="1" dirty="0">
                <a:latin typeface="Times New Roman" pitchFamily="18" charset="0"/>
                <a:cs typeface="Times New Roman" pitchFamily="18" charset="0"/>
              </a:rPr>
              <a:t> P</a:t>
            </a:r>
            <a:r>
              <a:rPr lang="en-US" b="1" dirty="0">
                <a:latin typeface="Times New Roman"/>
                <a:cs typeface="Times New Roman"/>
              </a:rPr>
              <a:t>Ȅ</a:t>
            </a:r>
            <a:r>
              <a:rPr lang="en-US" b="1" dirty="0">
                <a:latin typeface="Times New Roman" pitchFamily="18" charset="0"/>
                <a:cs typeface="Times New Roman" pitchFamily="18" charset="0"/>
              </a:rPr>
              <a:t>RKOHSHME</a:t>
            </a:r>
          </a:p>
        </p:txBody>
      </p:sp>
      <p:sp>
        <p:nvSpPr>
          <p:cNvPr id="16" name="Right Arrow 15"/>
          <p:cNvSpPr/>
          <p:nvPr/>
        </p:nvSpPr>
        <p:spPr>
          <a:xfrm>
            <a:off x="1726668" y="6006166"/>
            <a:ext cx="709682" cy="291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237531" y="5827594"/>
            <a:ext cx="928048" cy="47046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06886" y="136479"/>
            <a:ext cx="10140287" cy="1255593"/>
          </a:xfrm>
          <a:prstGeom prst="ellipse">
            <a:avLst/>
          </a:prstGeom>
          <a:solidFill>
            <a:srgbClr val="00B0F0"/>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                                 P</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RPUNIMI  </a:t>
            </a:r>
            <a:r>
              <a:rPr lang="en-US" sz="2000" b="1" dirty="0">
                <a:solidFill>
                  <a:schemeClr val="tx1"/>
                </a:solidFill>
                <a:latin typeface="Times New Roman" pitchFamily="18" charset="0"/>
                <a:cs typeface="Times New Roman" pitchFamily="18" charset="0"/>
              </a:rPr>
              <a:t>ARKIVOR  I </a:t>
            </a:r>
            <a:endParaRPr lang="en-US" sz="2000" b="1" dirty="0" smtClean="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                                              DOKUMENTEVE  TIPOLOGJIKE  </a:t>
            </a:r>
          </a:p>
          <a:p>
            <a:pPr algn="ctr"/>
            <a:r>
              <a:rPr lang="en-US" sz="2000" b="1" dirty="0" smtClean="0">
                <a:solidFill>
                  <a:schemeClr val="tx1"/>
                </a:solidFill>
                <a:latin typeface="Times New Roman" pitchFamily="18" charset="0"/>
                <a:cs typeface="Times New Roman" pitchFamily="18" charset="0"/>
              </a:rPr>
              <a:t>                                         N</a:t>
            </a:r>
            <a:r>
              <a:rPr lang="en-US" sz="2000" b="1" dirty="0" smtClean="0">
                <a:solidFill>
                  <a:schemeClr val="tx1"/>
                </a:solidFill>
                <a:latin typeface="Times New Roman"/>
                <a:cs typeface="Times New Roman"/>
              </a:rPr>
              <a:t>Ȅ</a:t>
            </a:r>
            <a:r>
              <a:rPr lang="en-US" sz="2000" b="1" dirty="0" smtClean="0">
                <a:solidFill>
                  <a:schemeClr val="tx1"/>
                </a:solidFill>
                <a:latin typeface="Times New Roman" pitchFamily="18" charset="0"/>
                <a:cs typeface="Times New Roman" pitchFamily="18" charset="0"/>
              </a:rPr>
              <a:t> SISTEMIN E DREJTËSISË</a:t>
            </a:r>
            <a:endParaRPr lang="en-US" sz="2000" b="1" dirty="0">
              <a:solidFill>
                <a:schemeClr val="tx1"/>
              </a:solidFill>
              <a:latin typeface="Times New Roman" pitchFamily="18" charset="0"/>
              <a:cs typeface="Times New Roman" pitchFamily="18" charset="0"/>
            </a:endParaRPr>
          </a:p>
        </p:txBody>
      </p:sp>
      <p:sp>
        <p:nvSpPr>
          <p:cNvPr id="3" name="Oval 2"/>
          <p:cNvSpPr/>
          <p:nvPr/>
        </p:nvSpPr>
        <p:spPr>
          <a:xfrm flipH="1">
            <a:off x="1726668" y="392947"/>
            <a:ext cx="3728908" cy="750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   HETIMORE</a:t>
            </a:r>
            <a:endParaRPr lang="en-US" sz="2400" b="1" dirty="0"/>
          </a:p>
        </p:txBody>
      </p:sp>
    </p:spTree>
    <p:extLst>
      <p:ext uri="{BB962C8B-B14F-4D97-AF65-F5344CB8AC3E}">
        <p14:creationId xmlns:p14="http://schemas.microsoft.com/office/powerpoint/2010/main" val="377577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69493" y="341194"/>
            <a:ext cx="9062113" cy="1255594"/>
          </a:xfrm>
          <a:prstGeom prst="ellipse">
            <a:avLst/>
          </a:prstGeom>
          <a:solidFill>
            <a:srgbClr val="00B0F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I</a:t>
            </a:r>
            <a:r>
              <a:rPr lang="en-US" sz="2800" b="1" dirty="0">
                <a:solidFill>
                  <a:schemeClr val="tx1"/>
                </a:solidFill>
                <a:latin typeface="Times New Roman" pitchFamily="18" charset="0"/>
                <a:cs typeface="Times New Roman" pitchFamily="18" charset="0"/>
              </a:rPr>
              <a:t>.  </a:t>
            </a:r>
            <a:r>
              <a:rPr lang="sq-AL" sz="2800" b="1" dirty="0">
                <a:solidFill>
                  <a:schemeClr val="tx1"/>
                </a:solidFill>
                <a:latin typeface="Times New Roman" pitchFamily="18" charset="0"/>
                <a:cs typeface="Times New Roman" pitchFamily="18" charset="0"/>
              </a:rPr>
              <a:t>Krijimi i njësisë së ruajtjes</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së</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dokumenteve</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hetimore</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Dosja,fashikulli</a:t>
            </a:r>
            <a:r>
              <a:rPr lang="en-US" sz="2800" b="1" dirty="0">
                <a:solidFill>
                  <a:schemeClr val="tx1"/>
                </a:solidFill>
                <a:latin typeface="Times New Roman" pitchFamily="18" charset="0"/>
                <a:cs typeface="Times New Roman" pitchFamily="18" charset="0"/>
              </a:rPr>
              <a:t>)</a:t>
            </a:r>
            <a:r>
              <a:rPr lang="sq-AL" sz="28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6" name="Rectangle 5"/>
          <p:cNvSpPr/>
          <p:nvPr/>
        </p:nvSpPr>
        <p:spPr>
          <a:xfrm>
            <a:off x="472611" y="1743159"/>
            <a:ext cx="11503530" cy="1802039"/>
          </a:xfrm>
          <a:prstGeom prst="rect">
            <a:avLst/>
          </a:prstGeom>
          <a:solidFill>
            <a:srgbClr val="00B0F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itchFamily="18" charset="0"/>
                <a:cs typeface="Times New Roman" pitchFamily="18" charset="0"/>
              </a:rPr>
              <a:t>Njësia</a:t>
            </a:r>
            <a:r>
              <a:rPr lang="en-US" sz="2400" b="1" dirty="0">
                <a:solidFill>
                  <a:schemeClr val="tx1"/>
                </a:solidFill>
                <a:latin typeface="Times New Roman" pitchFamily="18" charset="0"/>
                <a:cs typeface="Times New Roman" pitchFamily="18" charset="0"/>
              </a:rPr>
              <a:t> e </a:t>
            </a:r>
            <a:r>
              <a:rPr lang="en-US" sz="2400" b="1" dirty="0" err="1">
                <a:solidFill>
                  <a:schemeClr val="tx1"/>
                </a:solidFill>
                <a:latin typeface="Times New Roman" pitchFamily="18" charset="0"/>
                <a:cs typeface="Times New Roman" pitchFamily="18" charset="0"/>
              </a:rPr>
              <a:t>ruajtjës</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dosja</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fashikulli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hetimor</a:t>
            </a:r>
            <a:r>
              <a:rPr lang="sq-AL" sz="2400" b="1" dirty="0">
                <a:solidFill>
                  <a:schemeClr val="tx1"/>
                </a:solidFill>
                <a:latin typeface="Times New Roman" pitchFamily="18" charset="0"/>
                <a:cs typeface="Times New Roman" pitchFamily="18" charset="0"/>
              </a:rPr>
              <a:t> është njësia më e vogël e organizimit 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disa</a:t>
            </a:r>
            <a:r>
              <a:rPr lang="en-US" sz="2400" b="1" dirty="0">
                <a:solidFill>
                  <a:schemeClr val="tx1"/>
                </a:solidFill>
                <a:latin typeface="Times New Roman" pitchFamily="18" charset="0"/>
                <a:cs typeface="Times New Roman" pitchFamily="18" charset="0"/>
              </a:rPr>
              <a:t> </a:t>
            </a:r>
            <a:r>
              <a:rPr lang="sq-AL" sz="2400" b="1" dirty="0">
                <a:solidFill>
                  <a:schemeClr val="tx1"/>
                </a:solidFill>
                <a:latin typeface="Times New Roman" pitchFamily="18" charset="0"/>
                <a:cs typeface="Times New Roman" pitchFamily="18" charset="0"/>
              </a:rPr>
              <a:t> dokument</a:t>
            </a:r>
            <a:r>
              <a:rPr lang="en-US" sz="2400" b="1" dirty="0">
                <a:solidFill>
                  <a:schemeClr val="tx1"/>
                </a:solidFill>
                <a:latin typeface="Times New Roman" pitchFamily="18" charset="0"/>
                <a:cs typeface="Times New Roman" pitchFamily="18" charset="0"/>
              </a:rPr>
              <a:t>eve</a:t>
            </a:r>
            <a:r>
              <a:rPr lang="sq-AL"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sq-AL" sz="2400" b="1" dirty="0">
                <a:solidFill>
                  <a:schemeClr val="tx1"/>
                </a:solidFill>
                <a:latin typeface="Times New Roman" pitchFamily="18" charset="0"/>
                <a:cs typeface="Times New Roman" pitchFamily="18" charset="0"/>
              </a:rPr>
              <a:t> cila</a:t>
            </a:r>
            <a:r>
              <a:rPr lang="en-US" sz="2400" b="1" dirty="0">
                <a:solidFill>
                  <a:schemeClr val="tx1"/>
                </a:solidFill>
                <a:latin typeface="Times New Roman" pitchFamily="18" charset="0"/>
                <a:cs typeface="Times New Roman" pitchFamily="18" charset="0"/>
              </a:rPr>
              <a:t>t</a:t>
            </a:r>
            <a:r>
              <a:rPr lang="sq-AL" sz="2400" b="1" dirty="0">
                <a:solidFill>
                  <a:schemeClr val="tx1"/>
                </a:solidFill>
                <a:latin typeface="Times New Roman" pitchFamily="18" charset="0"/>
                <a:cs typeface="Times New Roman" pitchFamily="18" charset="0"/>
              </a:rPr>
              <a:t> përfaqëso</a:t>
            </a:r>
            <a:r>
              <a:rPr lang="en-US" sz="2400" b="1" dirty="0">
                <a:solidFill>
                  <a:schemeClr val="tx1"/>
                </a:solidFill>
                <a:latin typeface="Times New Roman" pitchFamily="18" charset="0"/>
                <a:cs typeface="Times New Roman" pitchFamily="18" charset="0"/>
              </a:rPr>
              <a:t>j</a:t>
            </a:r>
            <a:r>
              <a:rPr lang="sq-AL" sz="2400" b="1" dirty="0">
                <a:solidFill>
                  <a:schemeClr val="tx1"/>
                </a:solidFill>
                <a:latin typeface="Times New Roman" pitchFamily="18" charset="0"/>
                <a:cs typeface="Times New Roman" pitchFamily="18" charset="0"/>
              </a:rPr>
              <a:t>n</a:t>
            </a:r>
            <a:r>
              <a:rPr lang="en-US" sz="2400" b="1" dirty="0">
                <a:solidFill>
                  <a:schemeClr val="tx1"/>
                </a:solidFill>
                <a:latin typeface="Times New Roman" pitchFamily="18" charset="0"/>
                <a:cs typeface="Times New Roman" pitchFamily="18" charset="0"/>
              </a:rPr>
              <a:t>ë</a:t>
            </a:r>
            <a:r>
              <a:rPr lang="sq-AL" sz="2400" b="1" dirty="0">
                <a:solidFill>
                  <a:schemeClr val="tx1"/>
                </a:solidFill>
                <a:latin typeface="Times New Roman" pitchFamily="18" charset="0"/>
                <a:cs typeface="Times New Roman" pitchFamily="18" charset="0"/>
              </a:rPr>
              <a:t> një grup </a:t>
            </a:r>
            <a:r>
              <a:rPr lang="en-US" sz="2400" b="1" dirty="0" err="1">
                <a:solidFill>
                  <a:schemeClr val="tx1"/>
                </a:solidFill>
                <a:latin typeface="Times New Roman" pitchFamily="18" charset="0"/>
                <a:cs typeface="Times New Roman" pitchFamily="18" charset="0"/>
              </a:rPr>
              <a:t>deshmish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provash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faktesh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ekspertizash</a:t>
            </a:r>
            <a:r>
              <a:rPr lang="sq-AL" sz="2400" b="1" dirty="0">
                <a:solidFill>
                  <a:schemeClr val="tx1"/>
                </a:solidFill>
                <a:latin typeface="Times New Roman" pitchFamily="18" charset="0"/>
                <a:cs typeface="Times New Roman" pitchFamily="18" charset="0"/>
              </a:rPr>
              <a:t>, që i takojnë një fondi arkivor, kanë një afat ruajtjeje dhe janë bashkuar mbi bazën e kritereve arkivore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Objekti</a:t>
            </a:r>
            <a:r>
              <a:rPr lang="en-US" sz="2400" b="1" dirty="0">
                <a:solidFill>
                  <a:schemeClr val="tx1"/>
                </a:solidFill>
                <a:latin typeface="Times New Roman" pitchFamily="18" charset="0"/>
                <a:cs typeface="Times New Roman" pitchFamily="18" charset="0"/>
              </a:rPr>
              <a:t>)</a:t>
            </a:r>
          </a:p>
          <a:p>
            <a:endParaRPr lang="en-US" dirty="0"/>
          </a:p>
        </p:txBody>
      </p:sp>
      <p:sp>
        <p:nvSpPr>
          <p:cNvPr id="7" name="Oval 6"/>
          <p:cNvSpPr/>
          <p:nvPr/>
        </p:nvSpPr>
        <p:spPr>
          <a:xfrm>
            <a:off x="382137" y="3708971"/>
            <a:ext cx="11382233" cy="944916"/>
          </a:xfrm>
          <a:prstGeom prst="ellips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cs typeface="Times New Roman" pitchFamily="18" charset="0"/>
              </a:rPr>
              <a:t>K</a:t>
            </a:r>
            <a:r>
              <a:rPr lang="sq-AL" sz="2400" b="1" dirty="0">
                <a:solidFill>
                  <a:schemeClr val="tx1"/>
                </a:solidFill>
                <a:latin typeface="Times New Roman" pitchFamily="18" charset="0"/>
                <a:cs typeface="Times New Roman" pitchFamily="18" charset="0"/>
              </a:rPr>
              <a:t>ritere</a:t>
            </a:r>
            <a:r>
              <a:rPr lang="en-US" sz="2400" b="1" dirty="0">
                <a:solidFill>
                  <a:schemeClr val="tx1"/>
                </a:solidFill>
                <a:latin typeface="Times New Roman" pitchFamily="18" charset="0"/>
                <a:cs typeface="Times New Roman" pitchFamily="18" charset="0"/>
              </a:rPr>
              <a:t>t</a:t>
            </a:r>
            <a:r>
              <a:rPr lang="sq-AL" sz="2400" b="1" dirty="0">
                <a:solidFill>
                  <a:schemeClr val="tx1"/>
                </a:solidFill>
                <a:latin typeface="Times New Roman" pitchFamily="18" charset="0"/>
                <a:cs typeface="Times New Roman" pitchFamily="18" charset="0"/>
              </a:rPr>
              <a:t> arkivore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formimit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të</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dosjes</a:t>
            </a:r>
            <a:r>
              <a:rPr lang="en-US" sz="2400" b="1" dirty="0">
                <a:solidFill>
                  <a:schemeClr val="tx1"/>
                </a:solidFill>
                <a:latin typeface="Times New Roman" pitchFamily="18" charset="0"/>
                <a:cs typeface="Times New Roman" pitchFamily="18" charset="0"/>
              </a:rPr>
              <a:t>(</a:t>
            </a:r>
            <a:r>
              <a:rPr lang="en-US" sz="2400" b="1" dirty="0" err="1">
                <a:solidFill>
                  <a:schemeClr val="tx1"/>
                </a:solidFill>
                <a:latin typeface="Times New Roman" pitchFamily="18" charset="0"/>
                <a:cs typeface="Times New Roman" pitchFamily="18" charset="0"/>
              </a:rPr>
              <a:t>fashikullit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hetimor</a:t>
            </a:r>
            <a:endParaRPr lang="en-US" sz="2400" b="1" dirty="0">
              <a:solidFill>
                <a:schemeClr val="tx1"/>
              </a:solidFill>
              <a:latin typeface="Times New Roman" pitchFamily="18" charset="0"/>
              <a:cs typeface="Times New Roman" pitchFamily="18" charset="0"/>
            </a:endParaRPr>
          </a:p>
          <a:p>
            <a:pPr algn="ctr"/>
            <a:endParaRPr lang="en-US" dirty="0"/>
          </a:p>
        </p:txBody>
      </p:sp>
      <p:sp>
        <p:nvSpPr>
          <p:cNvPr id="8" name="Rectangle 7"/>
          <p:cNvSpPr/>
          <p:nvPr/>
        </p:nvSpPr>
        <p:spPr>
          <a:xfrm>
            <a:off x="395786" y="4817660"/>
            <a:ext cx="2797790" cy="137842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12121"/>
                </a:solidFill>
                <a:latin typeface="Times New Roman" pitchFamily="18" charset="0"/>
                <a:cs typeface="Times New Roman" pitchFamily="18" charset="0"/>
              </a:rPr>
              <a:t>1.K</a:t>
            </a:r>
            <a:r>
              <a:rPr lang="sq-AL" sz="2000" b="1" dirty="0">
                <a:solidFill>
                  <a:srgbClr val="212121"/>
                </a:solidFill>
                <a:latin typeface="Times New Roman" pitchFamily="18" charset="0"/>
                <a:cs typeface="Times New Roman" pitchFamily="18" charset="0"/>
              </a:rPr>
              <a:t>riteri i objektit</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ose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çështjes</a:t>
            </a:r>
            <a:r>
              <a:rPr lang="en-US" sz="2000" b="1" dirty="0">
                <a:solidFill>
                  <a:srgbClr val="212121"/>
                </a:solidFill>
                <a:latin typeface="Times New Roman" pitchFamily="18" charset="0"/>
                <a:cs typeface="Times New Roman" pitchFamily="18" charset="0"/>
              </a:rPr>
              <a:t> </a:t>
            </a:r>
            <a:r>
              <a:rPr lang="sq-AL" sz="2000" b="1" dirty="0">
                <a:solidFill>
                  <a:srgbClr val="212121"/>
                </a:solidFill>
                <a:latin typeface="Times New Roman" pitchFamily="18" charset="0"/>
                <a:cs typeface="Times New Roman" pitchFamily="18" charset="0"/>
              </a:rPr>
              <a:t> (</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penale</a:t>
            </a:r>
            <a:r>
              <a:rPr lang="en-US" sz="2000" b="1" dirty="0">
                <a:solidFill>
                  <a:srgbClr val="212121"/>
                </a:solidFill>
                <a:latin typeface="Times New Roman" pitchFamily="18" charset="0"/>
                <a:cs typeface="Times New Roman" pitchFamily="18" charset="0"/>
              </a:rPr>
              <a:t> </a:t>
            </a:r>
            <a:r>
              <a:rPr lang="sq-AL" sz="2000" b="1" dirty="0">
                <a:solidFill>
                  <a:srgbClr val="212121"/>
                </a:solidFill>
                <a:latin typeface="Times New Roman" pitchFamily="18" charset="0"/>
                <a:cs typeface="Times New Roman" pitchFamily="18" charset="0"/>
              </a:rPr>
              <a:t>). </a:t>
            </a:r>
            <a:r>
              <a:rPr lang="en-US" sz="2000" b="1" dirty="0">
                <a:solidFill>
                  <a:srgbClr val="212121"/>
                </a:solidFill>
                <a:latin typeface="Times New Roman" pitchFamily="18" charset="0"/>
                <a:cs typeface="Times New Roman" pitchFamily="18" charset="0"/>
              </a:rPr>
              <a:t> </a:t>
            </a:r>
          </a:p>
          <a:p>
            <a:pPr algn="ctr"/>
            <a:endParaRPr lang="en-US" dirty="0"/>
          </a:p>
        </p:txBody>
      </p:sp>
      <p:sp>
        <p:nvSpPr>
          <p:cNvPr id="9" name="Down Arrow 8"/>
          <p:cNvSpPr/>
          <p:nvPr/>
        </p:nvSpPr>
        <p:spPr>
          <a:xfrm>
            <a:off x="1719618" y="4271751"/>
            <a:ext cx="368489" cy="6005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753133" y="4858603"/>
            <a:ext cx="8011237" cy="1473958"/>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212121"/>
                </a:solidFill>
                <a:latin typeface="Times New Roman" pitchFamily="18" charset="0"/>
                <a:cs typeface="Times New Roman" pitchFamily="18" charset="0"/>
              </a:rPr>
              <a:t>N</a:t>
            </a:r>
            <a:r>
              <a:rPr lang="sq-AL" sz="2000" b="1" dirty="0">
                <a:solidFill>
                  <a:srgbClr val="212121"/>
                </a:solidFill>
                <a:latin typeface="Times New Roman" pitchFamily="18" charset="0"/>
                <a:cs typeface="Times New Roman" pitchFamily="18" charset="0"/>
              </a:rPr>
              <a:t>ënkupton grupimin e dokumenteve, të cilat nga përmbajtja e tyre pa</a:t>
            </a:r>
            <a:r>
              <a:rPr lang="en-US" sz="2000" b="1" dirty="0" err="1">
                <a:solidFill>
                  <a:srgbClr val="212121"/>
                </a:solidFill>
                <a:latin typeface="Times New Roman" pitchFamily="18" charset="0"/>
                <a:cs typeface="Times New Roman" pitchFamily="18" charset="0"/>
              </a:rPr>
              <a:t>raqesin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fakte,prova,deshmi</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në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funksion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kallzimit</a:t>
            </a:r>
            <a:r>
              <a:rPr lang="en-US" sz="2000" b="1" dirty="0">
                <a:solidFill>
                  <a:srgbClr val="212121"/>
                </a:solidFill>
                <a:latin typeface="Times New Roman" pitchFamily="18" charset="0"/>
                <a:cs typeface="Times New Roman" pitchFamily="18" charset="0"/>
              </a:rPr>
              <a:t> penal </a:t>
            </a:r>
            <a:r>
              <a:rPr lang="en-US" sz="2000" b="1" dirty="0" err="1">
                <a:solidFill>
                  <a:srgbClr val="212121"/>
                </a:solidFill>
                <a:latin typeface="Times New Roman" pitchFamily="18" charset="0"/>
                <a:cs typeface="Times New Roman" pitchFamily="18" charset="0"/>
              </a:rPr>
              <a:t>që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përmbushin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kërkesën</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ligjore</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të</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vendosur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për</a:t>
            </a:r>
            <a:r>
              <a:rPr lang="en-US" sz="2000" b="1" dirty="0">
                <a:solidFill>
                  <a:srgbClr val="212121"/>
                </a:solidFill>
                <a:latin typeface="Times New Roman" pitchFamily="18" charset="0"/>
                <a:cs typeface="Times New Roman" pitchFamily="18" charset="0"/>
              </a:rPr>
              <a:t> </a:t>
            </a:r>
            <a:r>
              <a:rPr lang="en-US" sz="2000" b="1" dirty="0" err="1">
                <a:solidFill>
                  <a:srgbClr val="212121"/>
                </a:solidFill>
                <a:latin typeface="Times New Roman" pitchFamily="18" charset="0"/>
                <a:cs typeface="Times New Roman" pitchFamily="18" charset="0"/>
              </a:rPr>
              <a:t>procedim</a:t>
            </a:r>
            <a:r>
              <a:rPr lang="en-US" sz="2000" b="1" dirty="0">
                <a:solidFill>
                  <a:srgbClr val="212121"/>
                </a:solidFill>
                <a:latin typeface="Times New Roman" pitchFamily="18" charset="0"/>
                <a:cs typeface="Times New Roman" pitchFamily="18" charset="0"/>
              </a:rPr>
              <a:t> penal</a:t>
            </a:r>
            <a:r>
              <a:rPr lang="sq-AL" sz="2000" b="1" dirty="0">
                <a:solidFill>
                  <a:srgbClr val="212121"/>
                </a:solidFill>
                <a:latin typeface="Times New Roman" pitchFamily="18" charset="0"/>
                <a:cs typeface="Times New Roman" pitchFamily="18" charset="0"/>
              </a:rPr>
              <a:t> </a:t>
            </a:r>
            <a:endParaRPr lang="en-US" sz="2000" b="1" dirty="0">
              <a:solidFill>
                <a:srgbClr val="212121"/>
              </a:solidFill>
              <a:latin typeface="Times New Roman" pitchFamily="18" charset="0"/>
              <a:cs typeface="Times New Roman" pitchFamily="18" charset="0"/>
            </a:endParaRPr>
          </a:p>
          <a:p>
            <a:pPr algn="ctr"/>
            <a:endParaRPr lang="en-US" dirty="0"/>
          </a:p>
        </p:txBody>
      </p:sp>
      <p:sp>
        <p:nvSpPr>
          <p:cNvPr id="11" name="Right Arrow 10"/>
          <p:cNvSpPr/>
          <p:nvPr/>
        </p:nvSpPr>
        <p:spPr>
          <a:xfrm>
            <a:off x="3234519" y="5254388"/>
            <a:ext cx="764276" cy="4094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812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3671</TotalTime>
  <Words>4671</Words>
  <Application>Microsoft Office PowerPoint</Application>
  <PresentationFormat>Widescreen</PresentationFormat>
  <Paragraphs>328</Paragraphs>
  <Slides>43</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Bodoni MT Black</vt:lpstr>
      <vt:lpstr>Calibri</vt:lpstr>
      <vt:lpstr>Cambria</vt:lpstr>
      <vt:lpstr>Castellar</vt:lpstr>
      <vt:lpstr>Times New Roman</vt:lpstr>
      <vt:lpstr>Wingdings</vt:lpstr>
      <vt:lpstr>Parallax</vt:lpstr>
      <vt:lpstr>Document</vt:lpstr>
      <vt:lpstr>PowerPoint Presentation</vt:lpstr>
      <vt:lpstr>PERPUNIMI I DOKUMENTEVE TIPOLOGJIKE GJYQËSORE E HETIMORE</vt:lpstr>
      <vt:lpstr>KU JEMI NE NȄ RRJETIN ARKIVOR KOMBȄTAR</vt:lpstr>
      <vt:lpstr>Ligji pȅr arkivat Neni 19/1 4. Arkivat e tipologjisë janë Arkivi Qendror Shtetëror i Filmit, Arkivi Qendror Teknik i Ndërtimit dhe Arkivi Qendror Shtetëror i Drejtësisë. </vt:lpstr>
      <vt:lpstr> (Normat tekniko-profesionale….)Neni 23            Subjektet shtetërore e joshtetërore si dhe personat fizikë e juridikë privatë që disponojnë dokumente me rëndësi historike kombëtare, sipas “Listës së dokumenteve me rëndësi historike kombëtare” hartuar nga DPA,  bëjnë regjistrimin në arkivat e shtetit si më poshtë:   3. Institucionet shtetërore të pushtetit ligjvënës, të pushtetit gjyqësor dhe institucionet kushtetuese të pavarura, sipas nenit 19 pika 4 të Ligjit “Për arkivat” i ndryshuar.    </vt:lpstr>
      <vt:lpstr>PowerPoint Presentation</vt:lpstr>
      <vt:lpstr>Në rast të mbylljes së veprimtarisë së një fondkrijuesi dhe të kalimit të atributeve ligjore në një institucion tjetër, institucioni ka më shumë se një fond. (Secili fond trashgon nr.që ka marrë në Regj.e FONDEVE te arkivit epror ku transferon dokumentacionin tipologjik RHK)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HP</cp:lastModifiedBy>
  <cp:revision>212</cp:revision>
  <dcterms:created xsi:type="dcterms:W3CDTF">2022-02-08T12:56:22Z</dcterms:created>
  <dcterms:modified xsi:type="dcterms:W3CDTF">2026-04-07T18:32:13Z</dcterms:modified>
</cp:coreProperties>
</file>